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2"/>
  </p:notesMasterIdLst>
  <p:sldIdLst>
    <p:sldId id="292" r:id="rId5"/>
    <p:sldId id="293" r:id="rId6"/>
    <p:sldId id="342" r:id="rId7"/>
    <p:sldId id="343" r:id="rId8"/>
    <p:sldId id="344" r:id="rId9"/>
    <p:sldId id="347" r:id="rId10"/>
    <p:sldId id="349" r:id="rId11"/>
    <p:sldId id="350" r:id="rId12"/>
    <p:sldId id="379" r:id="rId13"/>
    <p:sldId id="380" r:id="rId14"/>
    <p:sldId id="381" r:id="rId15"/>
    <p:sldId id="382" r:id="rId16"/>
    <p:sldId id="383" r:id="rId17"/>
    <p:sldId id="307" r:id="rId18"/>
    <p:sldId id="308" r:id="rId19"/>
    <p:sldId id="309" r:id="rId20"/>
    <p:sldId id="310" r:id="rId21"/>
    <p:sldId id="311" r:id="rId22"/>
    <p:sldId id="313" r:id="rId23"/>
    <p:sldId id="314" r:id="rId24"/>
    <p:sldId id="315" r:id="rId25"/>
    <p:sldId id="316" r:id="rId26"/>
    <p:sldId id="317" r:id="rId27"/>
    <p:sldId id="318" r:id="rId28"/>
    <p:sldId id="391" r:id="rId29"/>
    <p:sldId id="385" r:id="rId30"/>
    <p:sldId id="386" r:id="rId31"/>
    <p:sldId id="387" r:id="rId32"/>
    <p:sldId id="388" r:id="rId33"/>
    <p:sldId id="324" r:id="rId34"/>
    <p:sldId id="325" r:id="rId35"/>
    <p:sldId id="328" r:id="rId36"/>
    <p:sldId id="329" r:id="rId37"/>
    <p:sldId id="330" r:id="rId38"/>
    <p:sldId id="399" r:id="rId39"/>
    <p:sldId id="402" r:id="rId40"/>
    <p:sldId id="400" r:id="rId41"/>
    <p:sldId id="401" r:id="rId42"/>
    <p:sldId id="403" r:id="rId43"/>
    <p:sldId id="333" r:id="rId44"/>
    <p:sldId id="404" r:id="rId45"/>
    <p:sldId id="405" r:id="rId46"/>
    <p:sldId id="416" r:id="rId47"/>
    <p:sldId id="407" r:id="rId48"/>
    <p:sldId id="406" r:id="rId49"/>
    <p:sldId id="392" r:id="rId50"/>
    <p:sldId id="393" r:id="rId51"/>
    <p:sldId id="394" r:id="rId52"/>
    <p:sldId id="395" r:id="rId53"/>
    <p:sldId id="396" r:id="rId54"/>
    <p:sldId id="397" r:id="rId55"/>
    <p:sldId id="398" r:id="rId56"/>
    <p:sldId id="408" r:id="rId57"/>
    <p:sldId id="414" r:id="rId58"/>
    <p:sldId id="411" r:id="rId59"/>
    <p:sldId id="412" r:id="rId60"/>
    <p:sldId id="41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D64FA41-A61C-4A10-85C2-DCDE879CED18}">
          <p14:sldIdLst>
            <p14:sldId id="292"/>
            <p14:sldId id="293"/>
          </p14:sldIdLst>
        </p14:section>
        <p14:section name="1. microservices" id="{67439851-12BB-4EB8-A116-4B957F22144E}">
          <p14:sldIdLst>
            <p14:sldId id="342"/>
            <p14:sldId id="343"/>
            <p14:sldId id="344"/>
            <p14:sldId id="347"/>
            <p14:sldId id="349"/>
          </p14:sldIdLst>
        </p14:section>
        <p14:section name="2. refactoring" id="{84B1EAD6-472D-4CF8-A5F2-EDEBCDB0D9F8}">
          <p14:sldIdLst>
            <p14:sldId id="350"/>
            <p14:sldId id="379"/>
            <p14:sldId id="380"/>
            <p14:sldId id="381"/>
            <p14:sldId id="382"/>
            <p14:sldId id="383"/>
          </p14:sldIdLst>
        </p14:section>
        <p14:section name="3. split database" id="{E7B83580-560E-40ED-A9FA-1E6AF9FD5FFD}">
          <p14:sldIdLst>
            <p14:sldId id="307"/>
            <p14:sldId id="308"/>
            <p14:sldId id="309"/>
            <p14:sldId id="310"/>
            <p14:sldId id="311"/>
          </p14:sldIdLst>
        </p14:section>
        <p14:section name="3.1 vertical split" id="{6117AA0B-C71D-4306-A9B3-CA3740A49608}">
          <p14:sldIdLst>
            <p14:sldId id="313"/>
            <p14:sldId id="314"/>
            <p14:sldId id="315"/>
            <p14:sldId id="316"/>
            <p14:sldId id="317"/>
            <p14:sldId id="318"/>
            <p14:sldId id="391"/>
            <p14:sldId id="385"/>
            <p14:sldId id="386"/>
            <p14:sldId id="387"/>
            <p14:sldId id="388"/>
          </p14:sldIdLst>
        </p14:section>
        <p14:section name="3.2 h split" id="{A2C61421-46A6-406D-8F84-376EA591E4F4}">
          <p14:sldIdLst>
            <p14:sldId id="324"/>
            <p14:sldId id="325"/>
            <p14:sldId id="328"/>
            <p14:sldId id="329"/>
            <p14:sldId id="330"/>
            <p14:sldId id="399"/>
            <p14:sldId id="402"/>
            <p14:sldId id="400"/>
            <p14:sldId id="401"/>
          </p14:sldIdLst>
        </p14:section>
        <p14:section name="3.3 case study" id="{8D7BDD45-FD02-42A8-8CB7-7727215ACF64}">
          <p14:sldIdLst>
            <p14:sldId id="403"/>
            <p14:sldId id="333"/>
            <p14:sldId id="404"/>
            <p14:sldId id="405"/>
            <p14:sldId id="416"/>
            <p14:sldId id="407"/>
            <p14:sldId id="406"/>
          </p14:sldIdLst>
        </p14:section>
        <p14:section name="4. 一窩蜂" id="{040F9E77-8913-4571-9D43-780CE856F387}">
          <p14:sldIdLst>
            <p14:sldId id="392"/>
            <p14:sldId id="393"/>
            <p14:sldId id="394"/>
            <p14:sldId id="395"/>
            <p14:sldId id="396"/>
            <p14:sldId id="397"/>
            <p14:sldId id="398"/>
          </p14:sldIdLst>
        </p14:section>
        <p14:section name="5. summary" id="{52619255-6043-45C0-B02A-FBC434B4841F}">
          <p14:sldIdLst>
            <p14:sldId id="408"/>
            <p14:sldId id="414"/>
            <p14:sldId id="411"/>
            <p14:sldId id="412"/>
            <p14:sldId id="413"/>
          </p14:sldIdLst>
        </p14:section>
        <p14:section name="未命名的章節" id="{80EEEBFB-5857-4050-84D8-6BFE29C57F3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D2D"/>
    <a:srgbClr val="342F31"/>
    <a:srgbClr val="6E3382"/>
    <a:srgbClr val="002E7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50" autoAdjust="0"/>
  </p:normalViewPr>
  <p:slideViewPr>
    <p:cSldViewPr snapToGrid="0">
      <p:cViewPr varScale="1">
        <p:scale>
          <a:sx n="106" d="100"/>
          <a:sy n="106" d="100"/>
        </p:scale>
        <p:origin x="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2018-01-04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88547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16200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also use events to maintain materialized views that pre‑join data owned by multiple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The service that maintains the view subscribes to the relevant events and updates the view. For example, the Customer Order View Updater Service that maintains a Customer Orders view subscribes to the events published by the Customer Service and Order Service.</a:t>
            </a:r>
          </a:p>
          <a:p>
            <a:r>
              <a:rPr lang="en-US" dirty="0" smtClean="0"/>
              <a:t/>
            </a:r>
            <a:br>
              <a:rPr lang="en-US" dirty="0" smtClean="0"/>
            </a:br>
            <a:endParaRPr 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957019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177814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transaction logs</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3670272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change sequencing</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72365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399544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54</a:t>
            </a:fld>
            <a:endParaRPr lang="en-US"/>
          </a:p>
        </p:txBody>
      </p:sp>
    </p:spTree>
    <p:extLst>
      <p:ext uri="{BB962C8B-B14F-4D97-AF65-F5344CB8AC3E}">
        <p14:creationId xmlns:p14="http://schemas.microsoft.com/office/powerpoint/2010/main" val="295656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55</a:t>
            </a:fld>
            <a:endParaRPr lang="en-US"/>
          </a:p>
        </p:txBody>
      </p:sp>
    </p:spTree>
    <p:extLst>
      <p:ext uri="{BB962C8B-B14F-4D97-AF65-F5344CB8AC3E}">
        <p14:creationId xmlns:p14="http://schemas.microsoft.com/office/powerpoint/2010/main" val="368028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57</a:t>
            </a:fld>
            <a:endParaRPr lang="en-US"/>
          </a:p>
        </p:txBody>
      </p:sp>
    </p:spTree>
    <p:extLst>
      <p:ext uri="{BB962C8B-B14F-4D97-AF65-F5344CB8AC3E}">
        <p14:creationId xmlns:p14="http://schemas.microsoft.com/office/powerpoint/2010/main" val="146720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漸進式的微服務化過程</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資料庫如何</a:t>
            </a:r>
            <a:r>
              <a:rPr lang="en-US" altLang="zh-TW" dirty="0" smtClean="0"/>
              <a:t>“</a:t>
            </a:r>
            <a:r>
              <a:rPr lang="zh-TW" altLang="en-US" dirty="0" smtClean="0"/>
              <a:t>微</a:t>
            </a:r>
            <a:r>
              <a:rPr lang="en-US" altLang="zh-TW" dirty="0" smtClean="0"/>
              <a:t>”</a:t>
            </a:r>
            <a:r>
              <a:rPr lang="zh-TW" altLang="en-US" dirty="0" smtClean="0"/>
              <a:t>化</a:t>
            </a:r>
            <a:r>
              <a:rPr lang="en-US" altLang="zh-TW"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垂直 </a:t>
            </a:r>
            <a:r>
              <a:rPr lang="en-US" altLang="zh-TW" dirty="0" smtClean="0"/>
              <a:t>/ </a:t>
            </a:r>
            <a:r>
              <a:rPr lang="zh-TW" altLang="en-US" dirty="0" smtClean="0"/>
              <a:t>水平切割資料庫的挑戰</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資料儲存系統的選擇 </a:t>
            </a:r>
            <a:r>
              <a:rPr lang="en-US" altLang="zh-TW" dirty="0" smtClean="0"/>
              <a:t>(CAP, NOSQL)</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其他必要的關鍵知識 </a:t>
            </a:r>
            <a:r>
              <a:rPr lang="en-US" altLang="zh-TW" dirty="0" smtClean="0"/>
              <a:t>(2PC)</a:t>
            </a:r>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207699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157815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114136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289705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10737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518275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405544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4230248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09"/>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207" y="2608084"/>
            <a:ext cx="5777866"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50" y="4140200"/>
            <a:ext cx="5708650"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513313"/>
            <a:ext cx="2955148" cy="955500"/>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50209" y="5412509"/>
            <a:ext cx="3708567" cy="1296449"/>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5528" y="599182"/>
            <a:ext cx="5168266" cy="4610127"/>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2018/1/4</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238014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2018/1/4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56697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2018/1/4</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2361163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5826761"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826760"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4" name="圖片 3" descr="一張含有 美工圖案 的圖片&#10;&#10;描述是以高可信度產生">
            <a:extLst>
              <a:ext uri="{FF2B5EF4-FFF2-40B4-BE49-F238E27FC236}">
                <a16:creationId xmlns:a16="http://schemas.microsoft.com/office/drawing/2014/main" id="{D7D346AA-B262-452D-8D6C-7F3B61A1A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6" name="群組 5">
            <a:extLst>
              <a:ext uri="{FF2B5EF4-FFF2-40B4-BE49-F238E27FC236}">
                <a16:creationId xmlns:a16="http://schemas.microsoft.com/office/drawing/2014/main" id="{DC5CF60C-07FD-408F-AB47-F882EC4041C8}"/>
              </a:ext>
            </a:extLst>
          </p:cNvPr>
          <p:cNvGrpSpPr/>
          <p:nvPr userDrawn="1"/>
        </p:nvGrpSpPr>
        <p:grpSpPr>
          <a:xfrm>
            <a:off x="0" y="6151419"/>
            <a:ext cx="12192000" cy="706582"/>
            <a:chOff x="0" y="6151419"/>
            <a:chExt cx="12192000" cy="706582"/>
          </a:xfrm>
        </p:grpSpPr>
        <p:sp>
          <p:nvSpPr>
            <p:cNvPr id="7" name="矩形 6">
              <a:extLst>
                <a:ext uri="{FF2B5EF4-FFF2-40B4-BE49-F238E27FC236}">
                  <a16:creationId xmlns:a16="http://schemas.microsoft.com/office/drawing/2014/main" id="{8897B1AD-3BE6-45BC-BF87-DAD047E6A991}"/>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8" name="圖片 7" descr="一張含有 美工圖案 的圖片&#10;&#10;描述是以高可信度產生">
              <a:extLst>
                <a:ext uri="{FF2B5EF4-FFF2-40B4-BE49-F238E27FC236}">
                  <a16:creationId xmlns:a16="http://schemas.microsoft.com/office/drawing/2014/main" id="{242D29A2-6657-4C12-8A54-F3695E9250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9" name="圖片 8">
              <a:extLst>
                <a:ext uri="{FF2B5EF4-FFF2-40B4-BE49-F238E27FC236}">
                  <a16:creationId xmlns:a16="http://schemas.microsoft.com/office/drawing/2014/main" id="{76B7BF38-7503-4C60-ACFC-3F4A24A513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Tree>
    <p:extLst>
      <p:ext uri="{BB962C8B-B14F-4D97-AF65-F5344CB8AC3E}">
        <p14:creationId xmlns:p14="http://schemas.microsoft.com/office/powerpoint/2010/main" val="32269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2018/1/4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40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群組 1">
            <a:extLst>
              <a:ext uri="{FF2B5EF4-FFF2-40B4-BE49-F238E27FC236}">
                <a16:creationId xmlns:a16="http://schemas.microsoft.com/office/drawing/2014/main" id="{B4FDD4D3-1EC7-4CE8-93B1-3B1C9FDA36FB}"/>
              </a:ext>
            </a:extLst>
          </p:cNvPr>
          <p:cNvGrpSpPr/>
          <p:nvPr userDrawn="1"/>
        </p:nvGrpSpPr>
        <p:grpSpPr>
          <a:xfrm>
            <a:off x="0" y="6151419"/>
            <a:ext cx="12192000" cy="706582"/>
            <a:chOff x="0" y="6151419"/>
            <a:chExt cx="12192000" cy="706582"/>
          </a:xfrm>
        </p:grpSpPr>
        <p:sp>
          <p:nvSpPr>
            <p:cNvPr id="7" name="矩形 6">
              <a:extLst>
                <a:ext uri="{FF2B5EF4-FFF2-40B4-BE49-F238E27FC236}">
                  <a16:creationId xmlns:a16="http://schemas.microsoft.com/office/drawing/2014/main" id="{58B4DA39-BC9C-4C20-BF76-96C0A9817769}"/>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2A19303C-982B-42C0-A96F-C686CC6D0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DB8BB7BC-38C2-473F-80EC-2455A8E405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群組 6">
            <a:extLst>
              <a:ext uri="{FF2B5EF4-FFF2-40B4-BE49-F238E27FC236}">
                <a16:creationId xmlns:a16="http://schemas.microsoft.com/office/drawing/2014/main" id="{A78E76B6-BF95-4675-93A8-36322F2B254E}"/>
              </a:ext>
            </a:extLst>
          </p:cNvPr>
          <p:cNvGrpSpPr/>
          <p:nvPr userDrawn="1"/>
        </p:nvGrpSpPr>
        <p:grpSpPr>
          <a:xfrm>
            <a:off x="0" y="6151419"/>
            <a:ext cx="12192000" cy="706582"/>
            <a:chOff x="0" y="6151419"/>
            <a:chExt cx="12192000" cy="706582"/>
          </a:xfrm>
        </p:grpSpPr>
        <p:sp>
          <p:nvSpPr>
            <p:cNvPr id="9" name="矩形 8">
              <a:extLst>
                <a:ext uri="{FF2B5EF4-FFF2-40B4-BE49-F238E27FC236}">
                  <a16:creationId xmlns:a16="http://schemas.microsoft.com/office/drawing/2014/main" id="{98C46414-7039-4629-BBB4-698392903786}"/>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4204875A-46A5-4790-8534-12E6803D2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74B80006-C53E-4AE0-8A83-CF83333BD5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圖片 2" descr="一張含有 美工圖案 的圖片&#10;&#10;描述是以高可信度產生">
            <a:extLst>
              <a:ext uri="{FF2B5EF4-FFF2-40B4-BE49-F238E27FC236}">
                <a16:creationId xmlns:a16="http://schemas.microsoft.com/office/drawing/2014/main" id="{93547162-3073-4851-A3F0-4617C8A3AC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4" name="群組 3">
            <a:extLst>
              <a:ext uri="{FF2B5EF4-FFF2-40B4-BE49-F238E27FC236}">
                <a16:creationId xmlns:a16="http://schemas.microsoft.com/office/drawing/2014/main" id="{262E749C-3C5A-41D8-AFB1-378FC03F9920}"/>
              </a:ext>
            </a:extLst>
          </p:cNvPr>
          <p:cNvGrpSpPr/>
          <p:nvPr userDrawn="1"/>
        </p:nvGrpSpPr>
        <p:grpSpPr>
          <a:xfrm>
            <a:off x="0" y="6151419"/>
            <a:ext cx="12192000" cy="706582"/>
            <a:chOff x="0" y="6151419"/>
            <a:chExt cx="12192000" cy="706582"/>
          </a:xfrm>
        </p:grpSpPr>
        <p:sp>
          <p:nvSpPr>
            <p:cNvPr id="5" name="矩形 4">
              <a:extLst>
                <a:ext uri="{FF2B5EF4-FFF2-40B4-BE49-F238E27FC236}">
                  <a16:creationId xmlns:a16="http://schemas.microsoft.com/office/drawing/2014/main" id="{C38F4A2E-2325-47C8-A7D4-F26EC3CB76E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E5B1EF28-2B8D-424F-8367-FD715E655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9C847098-4716-4A0A-9F1B-64FFC34573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圖片 2" descr="一張含有 美工圖案 的圖片&#10;&#10;描述是以高可信度產生">
            <a:extLst>
              <a:ext uri="{FF2B5EF4-FFF2-40B4-BE49-F238E27FC236}">
                <a16:creationId xmlns:a16="http://schemas.microsoft.com/office/drawing/2014/main" id="{564F2762-6F4D-4F29-8514-34D538ED0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4" name="群組 3">
            <a:extLst>
              <a:ext uri="{FF2B5EF4-FFF2-40B4-BE49-F238E27FC236}">
                <a16:creationId xmlns:a16="http://schemas.microsoft.com/office/drawing/2014/main" id="{69C1D06E-FE77-4903-8D1A-93F2FD430AC8}"/>
              </a:ext>
            </a:extLst>
          </p:cNvPr>
          <p:cNvGrpSpPr/>
          <p:nvPr userDrawn="1"/>
        </p:nvGrpSpPr>
        <p:grpSpPr>
          <a:xfrm>
            <a:off x="0" y="6151419"/>
            <a:ext cx="12192000" cy="706582"/>
            <a:chOff x="0" y="6151419"/>
            <a:chExt cx="12192000" cy="706582"/>
          </a:xfrm>
        </p:grpSpPr>
        <p:sp>
          <p:nvSpPr>
            <p:cNvPr id="5" name="矩形 4">
              <a:extLst>
                <a:ext uri="{FF2B5EF4-FFF2-40B4-BE49-F238E27FC236}">
                  <a16:creationId xmlns:a16="http://schemas.microsoft.com/office/drawing/2014/main" id="{B2136DE1-734B-489C-8C1A-D96D8A6E2B17}"/>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FE64ADAF-FEDC-42E8-8E6E-05E3001AB0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BD3BE4B4-83CA-4B66-A009-6CF2EEAA42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93830F17-AD01-4768-8699-2417BAF99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8" name="群組 7">
            <a:extLst>
              <a:ext uri="{FF2B5EF4-FFF2-40B4-BE49-F238E27FC236}">
                <a16:creationId xmlns:a16="http://schemas.microsoft.com/office/drawing/2014/main" id="{C4200001-813B-4F21-AC82-CEFF32853A36}"/>
              </a:ext>
            </a:extLst>
          </p:cNvPr>
          <p:cNvGrpSpPr/>
          <p:nvPr userDrawn="1"/>
        </p:nvGrpSpPr>
        <p:grpSpPr>
          <a:xfrm>
            <a:off x="0" y="6151419"/>
            <a:ext cx="12192000" cy="706582"/>
            <a:chOff x="0" y="6151419"/>
            <a:chExt cx="12192000" cy="706582"/>
          </a:xfrm>
        </p:grpSpPr>
        <p:sp>
          <p:nvSpPr>
            <p:cNvPr id="9" name="矩形 8">
              <a:extLst>
                <a:ext uri="{FF2B5EF4-FFF2-40B4-BE49-F238E27FC236}">
                  <a16:creationId xmlns:a16="http://schemas.microsoft.com/office/drawing/2014/main" id="{05BD6650-B45E-415C-AA0C-5318D257AFF3}"/>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2CE56AEB-3FE1-4AFB-94A4-C868BC4493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311C82FF-4E02-4A79-AEC8-DCB8BAA438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4" name="圖片 3" descr="一張含有 美工圖案 的圖片&#10;&#10;描述是以高可信度產生">
            <a:extLst>
              <a:ext uri="{FF2B5EF4-FFF2-40B4-BE49-F238E27FC236}">
                <a16:creationId xmlns:a16="http://schemas.microsoft.com/office/drawing/2014/main" id="{622925C7-74FC-4148-B4DA-6F4CF6DDEB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5" name="群組 4">
            <a:extLst>
              <a:ext uri="{FF2B5EF4-FFF2-40B4-BE49-F238E27FC236}">
                <a16:creationId xmlns:a16="http://schemas.microsoft.com/office/drawing/2014/main" id="{9DF9BB24-E0A3-4322-BA43-CBDC5331A7CA}"/>
              </a:ext>
            </a:extLst>
          </p:cNvPr>
          <p:cNvGrpSpPr/>
          <p:nvPr userDrawn="1"/>
        </p:nvGrpSpPr>
        <p:grpSpPr>
          <a:xfrm>
            <a:off x="0" y="6151419"/>
            <a:ext cx="12192000" cy="706582"/>
            <a:chOff x="0" y="6151419"/>
            <a:chExt cx="12192000" cy="706582"/>
          </a:xfrm>
        </p:grpSpPr>
        <p:sp>
          <p:nvSpPr>
            <p:cNvPr id="6" name="矩形 5">
              <a:extLst>
                <a:ext uri="{FF2B5EF4-FFF2-40B4-BE49-F238E27FC236}">
                  <a16:creationId xmlns:a16="http://schemas.microsoft.com/office/drawing/2014/main" id="{52036E29-E14B-481F-9128-D16E7061067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E361C266-20EC-4EF0-A86B-2BEDB398B5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CB609A88-85F8-4E76-B052-2AD7ED2576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pic>
        <p:nvPicPr>
          <p:cNvPr id="2" name="圖片 1" descr="一張含有 美工圖案 的圖片&#10;&#10;描述是以高可信度產生">
            <a:extLst>
              <a:ext uri="{FF2B5EF4-FFF2-40B4-BE49-F238E27FC236}">
                <a16:creationId xmlns:a16="http://schemas.microsoft.com/office/drawing/2014/main" id="{F1D4F6B3-EE47-4E6F-8F34-784668B58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3" name="群組 2">
            <a:extLst>
              <a:ext uri="{FF2B5EF4-FFF2-40B4-BE49-F238E27FC236}">
                <a16:creationId xmlns:a16="http://schemas.microsoft.com/office/drawing/2014/main" id="{C411BD93-DD9A-4522-826B-02DEA0E805DD}"/>
              </a:ext>
            </a:extLst>
          </p:cNvPr>
          <p:cNvGrpSpPr/>
          <p:nvPr userDrawn="1"/>
        </p:nvGrpSpPr>
        <p:grpSpPr>
          <a:xfrm>
            <a:off x="0" y="6151419"/>
            <a:ext cx="12192000" cy="706582"/>
            <a:chOff x="0" y="6151419"/>
            <a:chExt cx="12192000" cy="706582"/>
          </a:xfrm>
        </p:grpSpPr>
        <p:sp>
          <p:nvSpPr>
            <p:cNvPr id="4" name="矩形 3">
              <a:extLst>
                <a:ext uri="{FF2B5EF4-FFF2-40B4-BE49-F238E27FC236}">
                  <a16:creationId xmlns:a16="http://schemas.microsoft.com/office/drawing/2014/main" id="{6A1F56E3-5DFD-4217-9968-11D6008442EA}"/>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3D8B21C0-106C-480A-B33F-53A44A930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6" name="圖片 5">
              <a:extLst>
                <a:ext uri="{FF2B5EF4-FFF2-40B4-BE49-F238E27FC236}">
                  <a16:creationId xmlns:a16="http://schemas.microsoft.com/office/drawing/2014/main" id="{55C75567-42A5-41D4-B1A5-3100B1DA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2018/1/4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751553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0" y="6151419"/>
            <a:ext cx="12192000" cy="706582"/>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8" r:id="rId9"/>
    <p:sldLayoutId id="2147483700" r:id="rId10"/>
    <p:sldLayoutId id="2147483702" r:id="rId11"/>
    <p:sldLayoutId id="2147483703" r:id="rId12"/>
    <p:sldLayoutId id="2147483704" r:id="rId13"/>
    <p:sldLayoutId id="2147483705"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438207" y="1843790"/>
            <a:ext cx="7731432" cy="1663959"/>
          </a:xfrm>
        </p:spPr>
        <p:txBody>
          <a:bodyPr/>
          <a:lstStyle/>
          <a:p>
            <a:pPr>
              <a:spcAft>
                <a:spcPts val="600"/>
              </a:spcAft>
            </a:pPr>
            <a:r>
              <a:rPr lang="zh-TW" altLang="en-US" dirty="0" smtClean="0"/>
              <a:t>轉移</a:t>
            </a:r>
            <a:r>
              <a:rPr lang="zh-TW" altLang="en-US" dirty="0"/>
              <a:t>到微服務架構的</a:t>
            </a:r>
            <a:r>
              <a:rPr lang="zh-TW" altLang="en-US" dirty="0" smtClean="0"/>
              <a:t>必經之路</a:t>
            </a:r>
            <a:r>
              <a:rPr lang="en-US" altLang="zh-TW" dirty="0" smtClean="0"/>
              <a:t/>
            </a:r>
            <a:br>
              <a:rPr lang="en-US" altLang="zh-TW" dirty="0" smtClean="0"/>
            </a:br>
            <a:r>
              <a:rPr lang="en-US" altLang="zh-TW" dirty="0" smtClean="0"/>
              <a:t>~</a:t>
            </a:r>
            <a:r>
              <a:rPr lang="zh-TW" altLang="en-US" dirty="0" smtClean="0"/>
              <a:t> 系統與資料庫</a:t>
            </a:r>
            <a:r>
              <a:rPr lang="zh-TW" altLang="en-US" dirty="0"/>
              <a:t>重構</a:t>
            </a:r>
            <a:r>
              <a:rPr lang="en-US" altLang="zh-TW" dirty="0"/>
              <a:t/>
            </a:r>
            <a:br>
              <a:rPr lang="en-US" altLang="zh-TW" dirty="0"/>
            </a:br>
            <a:endParaRPr lang="en-US" dirty="0">
              <a:solidFill>
                <a:schemeClr val="bg1"/>
              </a:solidFill>
            </a:endParaRPr>
          </a:p>
        </p:txBody>
      </p:sp>
      <p:sp>
        <p:nvSpPr>
          <p:cNvPr id="5" name="文字版面配置區 4"/>
          <p:cNvSpPr>
            <a:spLocks noGrp="1"/>
          </p:cNvSpPr>
          <p:nvPr>
            <p:ph type="body" sz="quarter" idx="10"/>
          </p:nvPr>
        </p:nvSpPr>
        <p:spPr/>
        <p:txBody>
          <a:bodyPr/>
          <a:lstStyle/>
          <a:p>
            <a:r>
              <a:rPr lang="en-US" altLang="zh-TW" dirty="0" smtClean="0"/>
              <a:t>Andrew Wu</a:t>
            </a:r>
            <a:endParaRPr lang="en-US" dirty="0"/>
          </a:p>
        </p:txBody>
      </p:sp>
      <p:pic>
        <p:nvPicPr>
          <p:cNvPr id="8" name="Picture 2" descr="「microsoft mvp」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522" y="5556330"/>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746" y="1189176"/>
            <a:ext cx="5792828" cy="4893357"/>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4800" dirty="0"/>
              <a:t>Strategy 1 – Stop Digging</a:t>
            </a:r>
            <a:r>
              <a:rPr lang="zh-TW" altLang="en-US" sz="4800" dirty="0"/>
              <a:t/>
            </a:r>
            <a:br>
              <a:rPr lang="zh-TW" altLang="en-US" sz="4800" dirty="0"/>
            </a:br>
            <a:endParaRPr lang="en-US" dirty="0"/>
          </a:p>
        </p:txBody>
      </p:sp>
    </p:spTree>
    <p:extLst>
      <p:ext uri="{BB962C8B-B14F-4D97-AF65-F5344CB8AC3E}">
        <p14:creationId xmlns:p14="http://schemas.microsoft.com/office/powerpoint/2010/main" val="406391178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296" y="1186037"/>
            <a:ext cx="8237728" cy="4987688"/>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4800" dirty="0"/>
              <a:t>Strategy 2 – Split Frontend and </a:t>
            </a:r>
            <a:r>
              <a:rPr lang="en-US" altLang="zh-TW" sz="4800" dirty="0" smtClean="0"/>
              <a:t>Backend</a:t>
            </a:r>
            <a:endParaRPr lang="en-US" dirty="0"/>
          </a:p>
        </p:txBody>
      </p:sp>
    </p:spTree>
    <p:extLst>
      <p:ext uri="{BB962C8B-B14F-4D97-AF65-F5344CB8AC3E}">
        <p14:creationId xmlns:p14="http://schemas.microsoft.com/office/powerpoint/2010/main" val="178277344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2108598" y="969936"/>
            <a:ext cx="7977124" cy="5125302"/>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4800" dirty="0"/>
              <a:t>Strategy 3 – Extract </a:t>
            </a:r>
            <a:r>
              <a:rPr lang="en-US" altLang="zh-TW" sz="4800" dirty="0" smtClean="0"/>
              <a:t>Services</a:t>
            </a:r>
            <a:endParaRPr lang="en-US" dirty="0"/>
          </a:p>
        </p:txBody>
      </p:sp>
    </p:spTree>
    <p:extLst>
      <p:ext uri="{BB962C8B-B14F-4D97-AF65-F5344CB8AC3E}">
        <p14:creationId xmlns:p14="http://schemas.microsoft.com/office/powerpoint/2010/main" val="16383040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899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49376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251440"/>
            <a:ext cx="5790548" cy="154483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6E3382"/>
              </a:solidFill>
              <a:ea typeface="Segoe UI" pitchFamily="34" charset="0"/>
              <a:cs typeface="Segoe UI" pitchFamily="34" charset="0"/>
            </a:endParaRPr>
          </a:p>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資料庫的切割，能比照辦理嗎</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3466323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32406094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5772029"/>
          </a:xfrm>
        </p:spPr>
        <p:txBody>
          <a:bodyPr/>
          <a:lstStyle/>
          <a:p>
            <a:r>
              <a:rPr lang="zh-TW" altLang="en-US" dirty="0" smtClean="0"/>
              <a:t>系統可“微服務</a:t>
            </a:r>
            <a:r>
              <a:rPr lang="en-US" altLang="zh-TW" dirty="0" smtClean="0"/>
              <a:t>”</a:t>
            </a:r>
            <a:r>
              <a:rPr lang="zh-TW" altLang="en-US" dirty="0" smtClean="0"/>
              <a:t>化，那可以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關聯式</a:t>
            </a:r>
            <a:r>
              <a:rPr lang="en-US" altLang="zh-TW" dirty="0" smtClean="0"/>
              <a:t>”</a:t>
            </a:r>
            <a:r>
              <a:rPr lang="zh-TW" altLang="en-US" dirty="0" smtClean="0"/>
              <a:t>資料庫，以及 </a:t>
            </a:r>
            <a:r>
              <a:rPr lang="en-US" altLang="zh-TW" dirty="0" smtClean="0"/>
              <a:t>SQL</a:t>
            </a:r>
            <a:r>
              <a:rPr lang="zh-TW" altLang="en-US" dirty="0" smtClean="0"/>
              <a:t> 的</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transaction</a:t>
            </a:r>
          </a:p>
          <a:p>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如何執行跨越資料庫，或是</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a:t>
            </a:r>
            <a:r>
              <a:rPr lang="zh-TW" altLang="en-US" b="1" dirty="0" smtClean="0">
                <a:solidFill>
                  <a:srgbClr val="FF0000"/>
                </a:solidFill>
              </a:rPr>
              <a:t>隔離</a:t>
            </a:r>
            <a:r>
              <a:rPr lang="zh-TW" altLang="en-US" dirty="0" smtClean="0"/>
              <a:t>的考量</a:t>
            </a:r>
            <a:r>
              <a:rPr lang="en-US" altLang="zh-TW" dirty="0" smtClean="0"/>
              <a:t>, </a:t>
            </a:r>
            <a:r>
              <a:rPr lang="zh-TW" altLang="en-US" dirty="0" smtClean="0"/>
              <a:t>實體隔離 </a:t>
            </a:r>
            <a:r>
              <a:rPr lang="en-US" altLang="zh-TW" dirty="0" smtClean="0"/>
              <a:t>/</a:t>
            </a:r>
            <a:r>
              <a:rPr lang="zh-TW" altLang="en-US" dirty="0" smtClean="0"/>
              <a:t> 使用查詢隔離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r>
              <a:rPr lang="en-US" dirty="0" smtClean="0"/>
              <a:t>Thinking…</a:t>
            </a:r>
            <a:endParaRPr lang="en-US" dirty="0"/>
          </a:p>
        </p:txBody>
      </p:sp>
    </p:spTree>
    <p:extLst>
      <p:ext uri="{BB962C8B-B14F-4D97-AF65-F5344CB8AC3E}">
        <p14:creationId xmlns:p14="http://schemas.microsoft.com/office/powerpoint/2010/main" val="8051635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89559" y="143938"/>
            <a:ext cx="11669505" cy="5642966"/>
          </a:xfrm>
          <a:prstGeom prst="rect">
            <a:avLst/>
          </a:prstGeom>
        </p:spPr>
      </p:pic>
      <p:sp>
        <p:nvSpPr>
          <p:cNvPr id="6" name="文字方塊 5"/>
          <p:cNvSpPr txBox="1"/>
          <p:nvPr/>
        </p:nvSpPr>
        <p:spPr>
          <a:xfrm>
            <a:off x="3298668" y="5542222"/>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https://zh.wikipedia.org/wiki/%E6%95%B0%E6%8D%AE%E5%BA%93%E8%A7%84%E8%8C%83%E5%8C%96</a:t>
            </a:r>
          </a:p>
        </p:txBody>
      </p:sp>
      <p:cxnSp>
        <p:nvCxnSpPr>
          <p:cNvPr id="8" name="直線接點 7"/>
          <p:cNvCxnSpPr/>
          <p:nvPr/>
        </p:nvCxnSpPr>
        <p:spPr>
          <a:xfrm>
            <a:off x="4947585" y="3367585"/>
            <a:ext cx="67961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88633" y="394857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284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77" y="289511"/>
            <a:ext cx="10662250" cy="109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505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33333E-6 L 0 -0.75347 " pathEditMode="relative" rAng="0" ptsTypes="AA">
                                      <p:cBhvr>
                                        <p:cTn id="6" dur="2000" fill="hold"/>
                                        <p:tgtEl>
                                          <p:spTgt spid="1026"/>
                                        </p:tgtEl>
                                        <p:attrNameLst>
                                          <p:attrName>ppt_x</p:attrName>
                                          <p:attrName>ppt_y</p:attrName>
                                        </p:attrNameLst>
                                      </p:cBhvr>
                                      <p:rCtr x="0" y="-3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p:txBody>
          <a:bodyPr/>
          <a:lstStyle/>
          <a:p>
            <a:endParaRPr lang="en-US"/>
          </a:p>
        </p:txBody>
      </p:sp>
      <p:sp>
        <p:nvSpPr>
          <p:cNvPr id="5" name="標題 4"/>
          <p:cNvSpPr>
            <a:spLocks noGrp="1"/>
          </p:cNvSpPr>
          <p:nvPr>
            <p:ph type="title"/>
          </p:nvPr>
        </p:nvSpPr>
        <p:spPr/>
        <p:txBody>
          <a:bodyPr/>
          <a:lstStyle/>
          <a:p>
            <a:r>
              <a:rPr lang="en-US" altLang="zh-TW" dirty="0" smtClean="0"/>
              <a:t>CAP: </a:t>
            </a:r>
            <a:endParaRPr lang="en-US" dirty="0"/>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1" y="992676"/>
            <a:ext cx="5806075" cy="504876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449032" y="4714462"/>
            <a:ext cx="6943247"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C</a:t>
            </a:r>
            <a:r>
              <a:rPr lang="en-US" sz="3200" dirty="0" smtClean="0">
                <a:gradFill>
                  <a:gsLst>
                    <a:gs pos="2917">
                      <a:schemeClr val="tx1"/>
                    </a:gs>
                    <a:gs pos="30000">
                      <a:schemeClr val="tx1"/>
                    </a:gs>
                  </a:gsLst>
                  <a:lin ang="5400000" scaled="0"/>
                </a:gradFill>
              </a:rPr>
              <a:t>: </a:t>
            </a:r>
            <a:r>
              <a:rPr lang="en-US" sz="2400" dirty="0"/>
              <a:t>all nodes see the same data at the same time</a:t>
            </a:r>
            <a:endParaRPr lang="en-US" sz="3200" dirty="0" smtClean="0">
              <a:gradFill>
                <a:gsLst>
                  <a:gs pos="2917">
                    <a:schemeClr val="tx1"/>
                  </a:gs>
                  <a:gs pos="30000">
                    <a:schemeClr val="tx1"/>
                  </a:gs>
                </a:gsLst>
                <a:lin ang="5400000" scaled="0"/>
              </a:gradFill>
            </a:endParaRPr>
          </a:p>
        </p:txBody>
      </p:sp>
      <p:sp>
        <p:nvSpPr>
          <p:cNvPr id="8" name="文字方塊 7"/>
          <p:cNvSpPr txBox="1"/>
          <p:nvPr/>
        </p:nvSpPr>
        <p:spPr>
          <a:xfrm>
            <a:off x="5605636" y="3241207"/>
            <a:ext cx="5273110"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A</a:t>
            </a:r>
            <a:r>
              <a:rPr lang="en-US" sz="3200" dirty="0" smtClean="0">
                <a:gradFill>
                  <a:gsLst>
                    <a:gs pos="2917">
                      <a:schemeClr val="tx1"/>
                    </a:gs>
                    <a:gs pos="30000">
                      <a:schemeClr val="tx1"/>
                    </a:gs>
                  </a:gsLst>
                  <a:lin ang="5400000" scaled="0"/>
                </a:gradFill>
              </a:rPr>
              <a:t>: </a:t>
            </a:r>
            <a:r>
              <a:rPr lang="en-US" sz="2400" dirty="0"/>
              <a:t>Reads and writes always succeed</a:t>
            </a:r>
            <a:endParaRPr lang="en-US" sz="3200" dirty="0" smtClean="0">
              <a:gradFill>
                <a:gsLst>
                  <a:gs pos="2917">
                    <a:schemeClr val="tx1"/>
                  </a:gs>
                  <a:gs pos="30000">
                    <a:schemeClr val="tx1"/>
                  </a:gs>
                </a:gsLst>
                <a:lin ang="5400000" scaled="0"/>
              </a:gradFill>
            </a:endParaRPr>
          </a:p>
        </p:txBody>
      </p:sp>
      <p:sp>
        <p:nvSpPr>
          <p:cNvPr id="9" name="文字方塊 8"/>
          <p:cNvSpPr txBox="1"/>
          <p:nvPr/>
        </p:nvSpPr>
        <p:spPr>
          <a:xfrm>
            <a:off x="4824502" y="1410341"/>
            <a:ext cx="7567777" cy="1148007"/>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P</a:t>
            </a:r>
            <a:r>
              <a:rPr lang="en-US" sz="3200" dirty="0" smtClean="0">
                <a:gradFill>
                  <a:gsLst>
                    <a:gs pos="2917">
                      <a:schemeClr val="tx1"/>
                    </a:gs>
                    <a:gs pos="30000">
                      <a:schemeClr val="tx1"/>
                    </a:gs>
                  </a:gsLst>
                  <a:lin ang="5400000" scaled="0"/>
                </a:gradFill>
              </a:rPr>
              <a:t>: </a:t>
            </a:r>
            <a:r>
              <a:rPr lang="en-US" sz="2400" dirty="0"/>
              <a:t>the system continues to operate despite arbitrary </a:t>
            </a:r>
            <a:endParaRPr lang="en-US" sz="2400" dirty="0" smtClean="0"/>
          </a:p>
          <a:p>
            <a:pPr>
              <a:lnSpc>
                <a:spcPct val="90000"/>
              </a:lnSpc>
              <a:spcAft>
                <a:spcPts val="600"/>
              </a:spcAft>
            </a:pPr>
            <a:r>
              <a:rPr lang="en-US" sz="2400" dirty="0" smtClean="0"/>
              <a:t>message </a:t>
            </a:r>
            <a:r>
              <a:rPr lang="en-US" sz="2400" dirty="0"/>
              <a:t>loss </a:t>
            </a:r>
            <a:r>
              <a:rPr lang="en-US" sz="2400" dirty="0" smtClean="0"/>
              <a:t>or </a:t>
            </a:r>
            <a:r>
              <a:rPr lang="en-US" sz="2400" dirty="0"/>
              <a:t>failure of part of the system</a:t>
            </a:r>
            <a:endParaRPr lang="en-US" sz="3200" dirty="0" smtClean="0">
              <a:gradFill>
                <a:gsLst>
                  <a:gs pos="2917">
                    <a:schemeClr val="tx1"/>
                  </a:gs>
                  <a:gs pos="30000">
                    <a:schemeClr val="tx1"/>
                  </a:gs>
                </a:gsLst>
                <a:lin ang="5400000" scaled="0"/>
              </a:gradFill>
            </a:endParaRPr>
          </a:p>
        </p:txBody>
      </p:sp>
      <p:sp>
        <p:nvSpPr>
          <p:cNvPr id="10" name="文字方塊 9"/>
          <p:cNvSpPr txBox="1"/>
          <p:nvPr/>
        </p:nvSpPr>
        <p:spPr>
          <a:xfrm>
            <a:off x="6197932" y="5607107"/>
            <a:ext cx="61638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a:t>
            </a:r>
            <a:r>
              <a:rPr lang="en-US" sz="2400" dirty="0" smtClean="0">
                <a:gradFill>
                  <a:gsLst>
                    <a:gs pos="2917">
                      <a:schemeClr val="tx1"/>
                    </a:gs>
                    <a:gs pos="30000">
                      <a:schemeClr val="tx1"/>
                    </a:gs>
                  </a:gsLst>
                  <a:lin ang="5400000" scaled="0"/>
                </a:gradFill>
                <a:hlinkClick r:id="rId4"/>
              </a:rPr>
              <a:t>www.hollischuang.com/archives/666</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199788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垂直切割</a:t>
            </a:r>
            <a:r>
              <a:rPr lang="en-US" altLang="zh-TW" dirty="0" smtClean="0"/>
              <a:t>:</a:t>
            </a:r>
            <a:r>
              <a:rPr lang="zh-TW" altLang="en-US" dirty="0" smtClean="0"/>
              <a:t> </a:t>
            </a:r>
            <a:r>
              <a:rPr lang="en-US" altLang="zh-TW" dirty="0" smtClean="0"/>
              <a:t>Event Driven</a:t>
            </a:r>
            <a:endParaRPr lang="en-US" dirty="0"/>
          </a:p>
        </p:txBody>
      </p:sp>
    </p:spTree>
    <p:extLst>
      <p:ext uri="{BB962C8B-B14F-4D97-AF65-F5344CB8AC3E}">
        <p14:creationId xmlns:p14="http://schemas.microsoft.com/office/powerpoint/2010/main" val="3059689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4179029"/>
          </a:xfrm>
        </p:spPr>
        <p:txBody>
          <a:bodyPr/>
          <a:lstStyle/>
          <a:p>
            <a:r>
              <a:rPr lang="zh-TW" altLang="en-US" dirty="0"/>
              <a:t>微服務是什麼</a:t>
            </a:r>
            <a:r>
              <a:rPr lang="en-US" altLang="zh-TW" dirty="0" smtClean="0"/>
              <a:t>?</a:t>
            </a:r>
          </a:p>
          <a:p>
            <a:endParaRPr lang="en-US" altLang="zh-TW" dirty="0"/>
          </a:p>
          <a:p>
            <a:r>
              <a:rPr lang="zh-TW" altLang="en-US" dirty="0" smtClean="0"/>
              <a:t>漸進式的轉移</a:t>
            </a:r>
            <a:r>
              <a:rPr lang="en-US" altLang="zh-TW" dirty="0" smtClean="0"/>
              <a:t>:</a:t>
            </a:r>
            <a:r>
              <a:rPr lang="zh-TW" altLang="en-US" dirty="0" smtClean="0"/>
              <a:t> 重構</a:t>
            </a:r>
            <a:endParaRPr lang="en-US" altLang="zh-TW" dirty="0" smtClean="0"/>
          </a:p>
          <a:p>
            <a:endParaRPr lang="en-US" altLang="zh-TW" dirty="0"/>
          </a:p>
          <a:p>
            <a:r>
              <a:rPr lang="zh-TW" altLang="en-US" dirty="0" smtClean="0"/>
              <a:t>資料庫切割的挑戰</a:t>
            </a:r>
            <a:endParaRPr lang="en-US" altLang="zh-TW" dirty="0" smtClean="0"/>
          </a:p>
          <a:p>
            <a:pPr lvl="1"/>
            <a:r>
              <a:rPr lang="zh-TW" altLang="en-US" dirty="0" smtClean="0"/>
              <a:t>垂直切割 </a:t>
            </a:r>
            <a:r>
              <a:rPr lang="en-US" altLang="zh-TW" dirty="0" smtClean="0"/>
              <a:t>–</a:t>
            </a:r>
            <a:r>
              <a:rPr lang="zh-TW" altLang="en-US" dirty="0" smtClean="0"/>
              <a:t> 按照服務 </a:t>
            </a:r>
            <a:r>
              <a:rPr lang="en-US" altLang="zh-TW" dirty="0" smtClean="0"/>
              <a:t>(tables) </a:t>
            </a:r>
            <a:r>
              <a:rPr lang="zh-TW" altLang="en-US" dirty="0" smtClean="0"/>
              <a:t>區分不同的資料庫</a:t>
            </a:r>
            <a:endParaRPr lang="en-US" altLang="zh-TW" dirty="0" smtClean="0"/>
          </a:p>
          <a:p>
            <a:pPr lvl="1"/>
            <a:r>
              <a:rPr lang="zh-TW" altLang="en-US" dirty="0" smtClean="0"/>
              <a:t>水平切割</a:t>
            </a:r>
            <a:r>
              <a:rPr lang="zh-TW" altLang="en-US" dirty="0"/>
              <a:t> </a:t>
            </a:r>
            <a:r>
              <a:rPr lang="en-US" altLang="zh-TW" dirty="0" smtClean="0"/>
              <a:t>–</a:t>
            </a:r>
            <a:r>
              <a:rPr lang="zh-TW" altLang="en-US" dirty="0" smtClean="0"/>
              <a:t> 分散資料儲存與查詢的負載</a:t>
            </a:r>
            <a:endParaRPr lang="en-US" altLang="zh-TW" dirty="0" smtClean="0"/>
          </a:p>
        </p:txBody>
      </p:sp>
    </p:spTree>
    <p:extLst>
      <p:ext uri="{BB962C8B-B14F-4D97-AF65-F5344CB8AC3E}">
        <p14:creationId xmlns:p14="http://schemas.microsoft.com/office/powerpoint/2010/main" val="25441943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382529"/>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垂直切割</a:t>
            </a:r>
            <a:r>
              <a:rPr lang="en-US" altLang="zh-TW" dirty="0" smtClean="0"/>
              <a:t>)</a:t>
            </a:r>
            <a:endParaRPr lang="en-US" dirty="0"/>
          </a:p>
        </p:txBody>
      </p:sp>
    </p:spTree>
    <p:extLst>
      <p:ext uri="{BB962C8B-B14F-4D97-AF65-F5344CB8AC3E}">
        <p14:creationId xmlns:p14="http://schemas.microsoft.com/office/powerpoint/2010/main" val="268676172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 </a:t>
            </a:r>
            <a:r>
              <a:rPr lang="en-US" altLang="zh-TW" dirty="0" smtClean="0"/>
              <a:t>(Event</a:t>
            </a:r>
            <a:r>
              <a:rPr lang="zh-TW" altLang="en-US" dirty="0" smtClean="0"/>
              <a:t> </a:t>
            </a:r>
            <a:r>
              <a:rPr lang="en-US" altLang="zh-TW" dirty="0" smtClean="0"/>
              <a:t>Driven)</a:t>
            </a:r>
            <a:r>
              <a:rPr lang="zh-TW" altLang="en-US" dirty="0" smtClean="0"/>
              <a:t> 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121" y="739343"/>
            <a:ext cx="9177520" cy="529848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207057" y="5765524"/>
            <a:ext cx="7984943" cy="369332"/>
          </a:xfrm>
          <a:prstGeom prst="rect">
            <a:avLst/>
          </a:prstGeom>
          <a:noFill/>
        </p:spPr>
        <p:txBody>
          <a:bodyPr wrap="none" rtlCol="0">
            <a:spAutoFit/>
          </a:bodyPr>
          <a:lstStyle/>
          <a:p>
            <a:r>
              <a:rPr lang="en-US" altLang="zh-TW" dirty="0">
                <a:solidFill>
                  <a:srgbClr val="342F31"/>
                </a:solidFill>
              </a:rPr>
              <a:t>https://www.nginx.com/blog/event-driven-data-management-microservices/</a:t>
            </a:r>
            <a:endParaRPr lang="zh-TW" altLang="en-US" dirty="0">
              <a:solidFill>
                <a:srgbClr val="342F31"/>
              </a:solidFill>
            </a:endParaRPr>
          </a:p>
        </p:txBody>
      </p:sp>
    </p:spTree>
    <p:extLst>
      <p:ext uri="{BB962C8B-B14F-4D97-AF65-F5344CB8AC3E}">
        <p14:creationId xmlns:p14="http://schemas.microsoft.com/office/powerpoint/2010/main" val="1230932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076" y="0"/>
            <a:ext cx="8876371" cy="60655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7315200" y="3383280"/>
            <a:ext cx="2275840" cy="2682240"/>
            <a:chOff x="2529840" y="-1842835"/>
            <a:chExt cx="2275840" cy="2682240"/>
          </a:xfrm>
        </p:grpSpPr>
        <p:sp>
          <p:nvSpPr>
            <p:cNvPr id="6" name="矩形 5"/>
            <p:cNvSpPr/>
            <p:nvPr/>
          </p:nvSpPr>
          <p:spPr bwMode="auto">
            <a:xfrm>
              <a:off x="2773680" y="-1842835"/>
              <a:ext cx="2032000" cy="239147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1</a:t>
              </a:r>
            </a:p>
          </p:txBody>
        </p:sp>
      </p:grpSp>
      <p:grpSp>
        <p:nvGrpSpPr>
          <p:cNvPr id="12" name="群組 11"/>
          <p:cNvGrpSpPr/>
          <p:nvPr/>
        </p:nvGrpSpPr>
        <p:grpSpPr>
          <a:xfrm>
            <a:off x="3098800" y="213360"/>
            <a:ext cx="944880" cy="666685"/>
            <a:chOff x="2529840" y="172720"/>
            <a:chExt cx="944880" cy="666685"/>
          </a:xfrm>
        </p:grpSpPr>
        <p:sp>
          <p:nvSpPr>
            <p:cNvPr id="13" name="矩形 12"/>
            <p:cNvSpPr/>
            <p:nvPr/>
          </p:nvSpPr>
          <p:spPr bwMode="auto">
            <a:xfrm>
              <a:off x="2773680" y="172720"/>
              <a:ext cx="70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2</a:t>
              </a:r>
            </a:p>
          </p:txBody>
        </p:sp>
      </p:grpSp>
      <p:grpSp>
        <p:nvGrpSpPr>
          <p:cNvPr id="16" name="群組 15"/>
          <p:cNvGrpSpPr/>
          <p:nvPr/>
        </p:nvGrpSpPr>
        <p:grpSpPr>
          <a:xfrm>
            <a:off x="1828800" y="3916077"/>
            <a:ext cx="2865120" cy="666685"/>
            <a:chOff x="2529840" y="172720"/>
            <a:chExt cx="2865120" cy="666685"/>
          </a:xfrm>
        </p:grpSpPr>
        <p:sp>
          <p:nvSpPr>
            <p:cNvPr id="17" name="矩形 16"/>
            <p:cNvSpPr/>
            <p:nvPr/>
          </p:nvSpPr>
          <p:spPr bwMode="auto">
            <a:xfrm>
              <a:off x="2773680" y="172720"/>
              <a:ext cx="262128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3</a:t>
              </a:r>
            </a:p>
          </p:txBody>
        </p:sp>
      </p:grpSp>
      <p:grpSp>
        <p:nvGrpSpPr>
          <p:cNvPr id="20" name="群組 19"/>
          <p:cNvGrpSpPr/>
          <p:nvPr/>
        </p:nvGrpSpPr>
        <p:grpSpPr>
          <a:xfrm>
            <a:off x="3525520" y="1514025"/>
            <a:ext cx="1391920" cy="666685"/>
            <a:chOff x="2529840" y="172720"/>
            <a:chExt cx="1391920" cy="666685"/>
          </a:xfrm>
        </p:grpSpPr>
        <p:sp>
          <p:nvSpPr>
            <p:cNvPr id="21" name="矩形 20"/>
            <p:cNvSpPr/>
            <p:nvPr/>
          </p:nvSpPr>
          <p:spPr bwMode="auto">
            <a:xfrm>
              <a:off x="2773680" y="172720"/>
              <a:ext cx="114808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文字方塊 22"/>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4</a:t>
              </a:r>
            </a:p>
          </p:txBody>
        </p:sp>
      </p:grpSp>
    </p:spTree>
    <p:extLst>
      <p:ext uri="{BB962C8B-B14F-4D97-AF65-F5344CB8AC3E}">
        <p14:creationId xmlns:p14="http://schemas.microsoft.com/office/powerpoint/2010/main" val="123754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94" y="127760"/>
            <a:ext cx="10186266" cy="599631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319520" y="599440"/>
            <a:ext cx="2214880" cy="666685"/>
            <a:chOff x="2529840" y="172720"/>
            <a:chExt cx="2214880" cy="666685"/>
          </a:xfrm>
        </p:grpSpPr>
        <p:sp>
          <p:nvSpPr>
            <p:cNvPr id="9" name="矩形 8"/>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5</a:t>
              </a:r>
              <a:endParaRPr lang="en-US" b="1" dirty="0" smtClean="0">
                <a:solidFill>
                  <a:schemeClr val="bg1"/>
                </a:solidFill>
              </a:endParaRPr>
            </a:p>
          </p:txBody>
        </p:sp>
      </p:grpSp>
      <p:grpSp>
        <p:nvGrpSpPr>
          <p:cNvPr id="12" name="群組 11"/>
          <p:cNvGrpSpPr/>
          <p:nvPr/>
        </p:nvGrpSpPr>
        <p:grpSpPr>
          <a:xfrm>
            <a:off x="7782560" y="5090160"/>
            <a:ext cx="2479040" cy="666685"/>
            <a:chOff x="2529840" y="172720"/>
            <a:chExt cx="2479040" cy="666685"/>
          </a:xfrm>
        </p:grpSpPr>
        <p:sp>
          <p:nvSpPr>
            <p:cNvPr id="13" name="矩形 12"/>
            <p:cNvSpPr/>
            <p:nvPr/>
          </p:nvSpPr>
          <p:spPr bwMode="auto">
            <a:xfrm>
              <a:off x="2773680" y="172720"/>
              <a:ext cx="223520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6</a:t>
              </a:r>
            </a:p>
          </p:txBody>
        </p:sp>
      </p:grpSp>
      <p:grpSp>
        <p:nvGrpSpPr>
          <p:cNvPr id="16" name="群組 15"/>
          <p:cNvGrpSpPr/>
          <p:nvPr/>
        </p:nvGrpSpPr>
        <p:grpSpPr>
          <a:xfrm>
            <a:off x="6736080" y="1270000"/>
            <a:ext cx="2214880" cy="666685"/>
            <a:chOff x="2529840" y="172720"/>
            <a:chExt cx="2214880" cy="666685"/>
          </a:xfrm>
        </p:grpSpPr>
        <p:sp>
          <p:nvSpPr>
            <p:cNvPr id="17" name="矩形 16"/>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7</a:t>
              </a:r>
            </a:p>
          </p:txBody>
        </p:sp>
      </p:grpSp>
    </p:spTree>
    <p:extLst>
      <p:ext uri="{BB962C8B-B14F-4D97-AF65-F5344CB8AC3E}">
        <p14:creationId xmlns:p14="http://schemas.microsoft.com/office/powerpoint/2010/main" val="3346853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00" y="0"/>
            <a:ext cx="9969050" cy="61608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3509264" y="1005840"/>
            <a:ext cx="2214880" cy="666685"/>
            <a:chOff x="2529840" y="172720"/>
            <a:chExt cx="2214880" cy="666685"/>
          </a:xfrm>
        </p:grpSpPr>
        <p:sp>
          <p:nvSpPr>
            <p:cNvPr id="9" name="矩形 8"/>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9</a:t>
              </a:r>
            </a:p>
          </p:txBody>
        </p:sp>
      </p:grpSp>
      <p:grpSp>
        <p:nvGrpSpPr>
          <p:cNvPr id="14" name="群組 13"/>
          <p:cNvGrpSpPr/>
          <p:nvPr/>
        </p:nvGrpSpPr>
        <p:grpSpPr>
          <a:xfrm>
            <a:off x="1294384" y="3647440"/>
            <a:ext cx="3409696" cy="666685"/>
            <a:chOff x="2529840" y="172720"/>
            <a:chExt cx="3409696" cy="666685"/>
          </a:xfrm>
        </p:grpSpPr>
        <p:sp>
          <p:nvSpPr>
            <p:cNvPr id="15" name="矩形 14"/>
            <p:cNvSpPr/>
            <p:nvPr/>
          </p:nvSpPr>
          <p:spPr bwMode="auto">
            <a:xfrm>
              <a:off x="2773680" y="172720"/>
              <a:ext cx="3165856" cy="4470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16"/>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9</a:t>
              </a:r>
            </a:p>
          </p:txBody>
        </p:sp>
      </p:grpSp>
    </p:spTree>
    <p:extLst>
      <p:ext uri="{BB962C8B-B14F-4D97-AF65-F5344CB8AC3E}">
        <p14:creationId xmlns:p14="http://schemas.microsoft.com/office/powerpoint/2010/main" val="26978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1162178"/>
          </a:xfrm>
        </p:spPr>
        <p:txBody>
          <a:bodyPr/>
          <a:lstStyle/>
          <a:p>
            <a:r>
              <a:rPr lang="zh-TW" altLang="en-US" dirty="0" smtClean="0"/>
              <a:t>進階技巧</a:t>
            </a:r>
            <a:endParaRPr lang="en-US" dirty="0"/>
          </a:p>
        </p:txBody>
      </p:sp>
    </p:spTree>
    <p:extLst>
      <p:ext uri="{BB962C8B-B14F-4D97-AF65-F5344CB8AC3E}">
        <p14:creationId xmlns:p14="http://schemas.microsoft.com/office/powerpoint/2010/main" val="8748341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a microservices architecture, a service can subscribe to event notifications published by other services as triggers for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495" y="-438436"/>
            <a:ext cx="10776585" cy="664556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705600" y="3400425"/>
            <a:ext cx="5733108" cy="1446550"/>
          </a:xfrm>
          <a:prstGeom prst="rect">
            <a:avLst/>
          </a:prstGeom>
          <a:noFill/>
        </p:spPr>
        <p:txBody>
          <a:bodyPr wrap="non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rPr>
              <a:t>使用 </a:t>
            </a:r>
            <a:r>
              <a:rPr lang="en-US" altLang="zh-TW" sz="2400" dirty="0" smtClean="0">
                <a:gradFill>
                  <a:gsLst>
                    <a:gs pos="2917">
                      <a:schemeClr val="tx1"/>
                    </a:gs>
                    <a:gs pos="30000">
                      <a:schemeClr val="tx1"/>
                    </a:gs>
                  </a:gsLst>
                  <a:lin ang="5400000" scaled="0"/>
                </a:gradFill>
              </a:rPr>
              <a:t>“CUSTOMER</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ORDER</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VIEW”</a:t>
            </a:r>
            <a:r>
              <a:rPr lang="zh-TW" altLang="en-US" sz="2400" dirty="0" smtClean="0">
                <a:gradFill>
                  <a:gsLst>
                    <a:gs pos="2917">
                      <a:schemeClr val="tx1"/>
                    </a:gs>
                    <a:gs pos="30000">
                      <a:schemeClr val="tx1"/>
                    </a:gs>
                  </a:gsLst>
                  <a:lin ang="5400000" scaled="0"/>
                </a:gradFill>
              </a:rPr>
              <a:t> 服務，</a:t>
            </a:r>
            <a:endParaRPr lang="en-US" altLang="zh-TW" sz="2400" dirty="0" smtClean="0">
              <a:gradFill>
                <a:gsLst>
                  <a:gs pos="2917">
                    <a:schemeClr val="tx1"/>
                  </a:gs>
                  <a:gs pos="30000">
                    <a:schemeClr val="tx1"/>
                  </a:gs>
                </a:gsLst>
                <a:lin ang="5400000" scaled="0"/>
              </a:gradFill>
            </a:endParaRPr>
          </a:p>
          <a:p>
            <a:pPr>
              <a:lnSpc>
                <a:spcPct val="90000"/>
              </a:lnSpc>
              <a:spcAft>
                <a:spcPts val="600"/>
              </a:spcAft>
            </a:pPr>
            <a:r>
              <a:rPr lang="zh-TW" altLang="en-US" sz="2400" dirty="0" smtClean="0">
                <a:gradFill>
                  <a:gsLst>
                    <a:gs pos="2917">
                      <a:schemeClr val="tx1"/>
                    </a:gs>
                    <a:gs pos="30000">
                      <a:schemeClr val="tx1"/>
                    </a:gs>
                  </a:gsLst>
                  <a:lin ang="5400000" scaled="0"/>
                </a:gradFill>
              </a:rPr>
              <a:t>來集中維護 </a:t>
            </a:r>
            <a:r>
              <a:rPr lang="en-US" sz="2400" dirty="0" smtClean="0">
                <a:gradFill>
                  <a:gsLst>
                    <a:gs pos="2917">
                      <a:schemeClr val="tx1"/>
                    </a:gs>
                    <a:gs pos="30000">
                      <a:schemeClr val="tx1"/>
                    </a:gs>
                  </a:gsLst>
                  <a:lin ang="5400000" scaled="0"/>
                </a:gradFill>
              </a:rPr>
              <a:t>“VIEW” </a:t>
            </a:r>
            <a:r>
              <a:rPr lang="zh-TW" altLang="en-US" sz="2400" dirty="0" smtClean="0">
                <a:gradFill>
                  <a:gsLst>
                    <a:gs pos="2917">
                      <a:schemeClr val="tx1"/>
                    </a:gs>
                    <a:gs pos="30000">
                      <a:schemeClr val="tx1"/>
                    </a:gs>
                  </a:gsLst>
                  <a:lin ang="5400000" scaled="0"/>
                </a:gradFill>
              </a:rPr>
              <a:t>的共用資料的 </a:t>
            </a:r>
            <a:endParaRPr lang="en-US" altLang="zh-TW" sz="2400" dirty="0" smtClean="0">
              <a:gradFill>
                <a:gsLst>
                  <a:gs pos="2917">
                    <a:schemeClr val="tx1"/>
                  </a:gs>
                  <a:gs pos="30000">
                    <a:schemeClr val="tx1"/>
                  </a:gs>
                </a:gsLst>
                <a:lin ang="5400000" scaled="0"/>
              </a:gradFill>
            </a:endParaRPr>
          </a:p>
          <a:p>
            <a:pPr>
              <a:lnSpc>
                <a:spcPct val="90000"/>
              </a:lnSpc>
              <a:spcAft>
                <a:spcPts val="600"/>
              </a:spcAft>
            </a:pPr>
            <a:r>
              <a:rPr lang="en-US" altLang="zh-TW" sz="2400" dirty="0" smtClean="0">
                <a:gradFill>
                  <a:gsLst>
                    <a:gs pos="2917">
                      <a:schemeClr val="tx1"/>
                    </a:gs>
                    <a:gs pos="30000">
                      <a:schemeClr val="tx1"/>
                    </a:gs>
                  </a:gsLst>
                  <a:lin ang="5400000" scaled="0"/>
                </a:gradFill>
              </a:rPr>
              <a:t>update</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query</a:t>
            </a:r>
            <a:endParaRPr lang="en-US" sz="2400" dirty="0" smtClean="0">
              <a:gradFill>
                <a:gsLst>
                  <a:gs pos="2917">
                    <a:schemeClr val="tx1"/>
                  </a:gs>
                  <a:gs pos="30000">
                    <a:schemeClr val="tx1"/>
                  </a:gs>
                </a:gsLst>
                <a:lin ang="5400000" scaled="0"/>
              </a:gradFill>
            </a:endParaRPr>
          </a:p>
        </p:txBody>
      </p:sp>
      <p:sp>
        <p:nvSpPr>
          <p:cNvPr id="7" name="標題 6"/>
          <p:cNvSpPr>
            <a:spLocks noGrp="1"/>
          </p:cNvSpPr>
          <p:nvPr>
            <p:ph type="title"/>
          </p:nvPr>
        </p:nvSpPr>
        <p:spPr/>
        <p:txBody>
          <a:bodyPr/>
          <a:lstStyle/>
          <a:p>
            <a:endParaRPr lang="en-US"/>
          </a:p>
        </p:txBody>
      </p:sp>
    </p:spTree>
    <p:extLst>
      <p:ext uri="{BB962C8B-B14F-4D97-AF65-F5344CB8AC3E}">
        <p14:creationId xmlns:p14="http://schemas.microsoft.com/office/powerpoint/2010/main" val="16731549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a microservices architecture, achieve atomicity by using only local transactions to publish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7529"/>
          <a:stretch/>
        </p:blipFill>
        <p:spPr bwMode="auto">
          <a:xfrm>
            <a:off x="379095" y="530860"/>
            <a:ext cx="11402963" cy="5151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bwMode="auto">
          <a:xfrm>
            <a:off x="581025" y="2362200"/>
            <a:ext cx="7877175" cy="3319780"/>
          </a:xfrm>
          <a:prstGeom prst="roundRect">
            <a:avLst>
              <a:gd name="adj" fmla="val 863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圓角矩形圖說文字 7"/>
          <p:cNvSpPr/>
          <p:nvPr/>
        </p:nvSpPr>
        <p:spPr bwMode="auto">
          <a:xfrm>
            <a:off x="8291328" y="4300855"/>
            <a:ext cx="3692659" cy="1699895"/>
          </a:xfrm>
          <a:prstGeom prst="wedgeRoundRectCallout">
            <a:avLst>
              <a:gd name="adj1" fmla="val -55579"/>
              <a:gd name="adj2" fmla="val -30603"/>
              <a:gd name="adj3" fmla="val 1666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chemeClr val="tx1"/>
                </a:solidFill>
                <a:ea typeface="Segoe UI" pitchFamily="34" charset="0"/>
                <a:cs typeface="Segoe UI" pitchFamily="34" charset="0"/>
              </a:rPr>
              <a:t>藉由 </a:t>
            </a:r>
            <a:r>
              <a:rPr lang="en-US" altLang="zh-TW" sz="2400" dirty="0" smtClean="0">
                <a:solidFill>
                  <a:schemeClr val="tx1"/>
                </a:solidFill>
                <a:ea typeface="Segoe UI" pitchFamily="34" charset="0"/>
                <a:cs typeface="Segoe UI" pitchFamily="34" charset="0"/>
              </a:rPr>
              <a:t>local transaction, </a:t>
            </a:r>
            <a:r>
              <a:rPr lang="zh-TW" altLang="en-US" sz="2400" dirty="0" smtClean="0">
                <a:solidFill>
                  <a:schemeClr val="tx1"/>
                </a:solidFill>
                <a:ea typeface="Segoe UI" pitchFamily="34" charset="0"/>
                <a:cs typeface="Segoe UI" pitchFamily="34" charset="0"/>
              </a:rPr>
              <a:t>來確保 </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訂單的處理</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 與 </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事件的發布</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 之間的一致性。</a:t>
            </a:r>
            <a:endParaRPr lang="en-US" sz="2400" dirty="0" smtClean="0">
              <a:solidFill>
                <a:schemeClr val="tx1"/>
              </a:solidFill>
              <a:ea typeface="Segoe UI" pitchFamily="34" charset="0"/>
              <a:cs typeface="Segoe UI" pitchFamily="34" charset="0"/>
            </a:endParaRPr>
          </a:p>
        </p:txBody>
      </p:sp>
      <p:sp>
        <p:nvSpPr>
          <p:cNvPr id="10" name="標題 9"/>
          <p:cNvSpPr>
            <a:spLocks noGrp="1"/>
          </p:cNvSpPr>
          <p:nvPr>
            <p:ph type="title"/>
          </p:nvPr>
        </p:nvSpPr>
        <p:spPr/>
        <p:txBody>
          <a:bodyPr/>
          <a:lstStyle/>
          <a:p>
            <a:endParaRPr lang="en-US"/>
          </a:p>
        </p:txBody>
      </p:sp>
    </p:spTree>
    <p:extLst>
      <p:ext uri="{BB962C8B-B14F-4D97-AF65-F5344CB8AC3E}">
        <p14:creationId xmlns:p14="http://schemas.microsoft.com/office/powerpoint/2010/main" val="3379155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a microservices architecture, achieve atomicity by mining the transaction log for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5879"/>
          <a:stretch/>
        </p:blipFill>
        <p:spPr bwMode="auto">
          <a:xfrm>
            <a:off x="1263015" y="466602"/>
            <a:ext cx="10217785" cy="567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65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a microservices architecture, achieve atomicity with event 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31" y="1114426"/>
            <a:ext cx="11602419" cy="484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487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172260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水平切割</a:t>
            </a:r>
            <a:r>
              <a:rPr lang="en-US" altLang="zh-TW" dirty="0" smtClean="0"/>
              <a:t>:</a:t>
            </a:r>
            <a:r>
              <a:rPr lang="zh-TW" altLang="en-US" dirty="0" smtClean="0"/>
              <a:t> </a:t>
            </a:r>
            <a:r>
              <a:rPr lang="en-US" altLang="zh-TW" dirty="0" smtClean="0"/>
              <a:t>Data Shard</a:t>
            </a:r>
            <a:endParaRPr lang="en-US" dirty="0"/>
          </a:p>
        </p:txBody>
      </p:sp>
    </p:spTree>
    <p:extLst>
      <p:ext uri="{BB962C8B-B14F-4D97-AF65-F5344CB8AC3E}">
        <p14:creationId xmlns:p14="http://schemas.microsoft.com/office/powerpoint/2010/main" val="102610999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45915"/>
          </a:xfrm>
        </p:spPr>
        <p:txBody>
          <a:bodyPr/>
          <a:lstStyle/>
          <a:p>
            <a:r>
              <a:rPr lang="zh-TW" altLang="en-US" sz="3600" dirty="0" smtClean="0"/>
              <a:t>資料需要能隨著服務的 </a:t>
            </a:r>
            <a:r>
              <a:rPr lang="en-US" altLang="zh-TW" sz="3600" dirty="0" smtClean="0"/>
              <a:t>Scale-Out</a:t>
            </a:r>
            <a:r>
              <a:rPr lang="zh-TW" altLang="en-US" sz="3600" dirty="0" smtClean="0"/>
              <a:t> 而能隨之擴張。</a:t>
            </a:r>
            <a:endParaRPr lang="en-US" altLang="zh-TW" sz="3600" dirty="0" smtClean="0"/>
          </a:p>
          <a:p>
            <a:endParaRPr lang="en-US" altLang="zh-TW" sz="2000" dirty="0" smtClean="0"/>
          </a:p>
          <a:p>
            <a:r>
              <a:rPr lang="zh-TW" altLang="en-US" sz="3600" dirty="0" smtClean="0"/>
              <a:t>目的</a:t>
            </a:r>
            <a:r>
              <a:rPr lang="en-US" altLang="zh-TW" sz="3600" dirty="0" smtClean="0"/>
              <a:t>:</a:t>
            </a:r>
            <a:r>
              <a:rPr lang="zh-TW" altLang="en-US" sz="3600" dirty="0" smtClean="0"/>
              <a:t> </a:t>
            </a:r>
            <a:r>
              <a:rPr lang="en-US" altLang="zh-TW" sz="3600" dirty="0" smtClean="0">
                <a:solidFill>
                  <a:srgbClr val="FF0000"/>
                </a:solidFill>
              </a:rPr>
              <a:t>Scale-Out</a:t>
            </a:r>
          </a:p>
          <a:p>
            <a:pPr lvl="1"/>
            <a:r>
              <a:rPr lang="zh-TW" altLang="en-US" sz="2000" dirty="0"/>
              <a:t>降低資料筆數增加，帶來的效能遞減 </a:t>
            </a:r>
            <a:r>
              <a:rPr lang="en-US" altLang="zh-TW" sz="2000" dirty="0"/>
              <a:t>(ex: index, table scan, … </a:t>
            </a:r>
            <a:r>
              <a:rPr lang="en-US" altLang="zh-TW" sz="2000" dirty="0" err="1"/>
              <a:t>etc</a:t>
            </a:r>
            <a:r>
              <a:rPr lang="en-US" altLang="zh-TW" sz="2000" dirty="0"/>
              <a:t>)</a:t>
            </a:r>
          </a:p>
          <a:p>
            <a:pPr lvl="1"/>
            <a:r>
              <a:rPr lang="zh-TW" altLang="en-US" sz="2000" dirty="0"/>
              <a:t>降低單一資料庫面臨的儲存空間上限，</a:t>
            </a:r>
            <a:r>
              <a:rPr lang="en-US" altLang="zh-TW" sz="2000" dirty="0"/>
              <a:t>IO</a:t>
            </a:r>
            <a:r>
              <a:rPr lang="zh-TW" altLang="en-US" sz="2000" dirty="0"/>
              <a:t>能力的上限，運算能力的</a:t>
            </a:r>
            <a:r>
              <a:rPr lang="zh-TW" altLang="en-US" sz="2000" dirty="0" smtClean="0"/>
              <a:t>上限</a:t>
            </a:r>
            <a:endParaRPr lang="en-US" altLang="zh-TW" sz="2000" dirty="0" smtClean="0"/>
          </a:p>
          <a:p>
            <a:pPr lvl="1"/>
            <a:endParaRPr lang="en-US" altLang="zh-TW" sz="3600" dirty="0" smtClean="0"/>
          </a:p>
          <a:p>
            <a:r>
              <a:rPr lang="zh-TW" altLang="en-US" sz="3600" dirty="0" smtClean="0"/>
              <a:t>挑戰</a:t>
            </a:r>
            <a:r>
              <a:rPr lang="en-US" altLang="zh-TW" sz="3600" dirty="0" smtClean="0"/>
              <a:t>:</a:t>
            </a:r>
            <a:r>
              <a:rPr lang="zh-TW" altLang="en-US" sz="3600" dirty="0" smtClean="0"/>
              <a:t> 資料儲存管理，分散式查詢最佳化。</a:t>
            </a:r>
            <a:endParaRPr lang="en-US" altLang="zh-TW" sz="3600" dirty="0" smtClean="0"/>
          </a:p>
          <a:p>
            <a:endParaRPr lang="en-US" sz="3600" dirty="0"/>
          </a:p>
          <a:p>
            <a:r>
              <a:rPr lang="zh-TW" altLang="en-US" sz="3600" dirty="0" smtClean="0"/>
              <a:t>方式</a:t>
            </a:r>
            <a:r>
              <a:rPr lang="en-US" altLang="zh-TW" sz="3600" dirty="0" smtClean="0"/>
              <a:t>:</a:t>
            </a:r>
            <a:r>
              <a:rPr lang="zh-TW" altLang="en-US" sz="3600" dirty="0" smtClean="0"/>
              <a:t> </a:t>
            </a:r>
            <a:r>
              <a:rPr lang="en-US" altLang="zh-TW" sz="3600" dirty="0" smtClean="0"/>
              <a:t>Data Shard Manager, Separate Read /</a:t>
            </a:r>
            <a:r>
              <a:rPr lang="zh-TW" altLang="en-US" sz="3600" dirty="0" smtClean="0"/>
              <a:t> </a:t>
            </a:r>
            <a:r>
              <a:rPr lang="en-US" altLang="zh-TW" sz="3600" dirty="0" smtClean="0"/>
              <a:t>Write</a:t>
            </a:r>
            <a:endParaRPr lang="en-US" sz="3600"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水</a:t>
            </a:r>
            <a:r>
              <a:rPr lang="zh-TW" altLang="en-US" dirty="0"/>
              <a:t>平</a:t>
            </a:r>
            <a:r>
              <a:rPr lang="zh-TW" altLang="en-US" dirty="0" smtClean="0"/>
              <a:t>切割</a:t>
            </a:r>
            <a:r>
              <a:rPr lang="en-US" altLang="zh-TW" dirty="0" smtClean="0"/>
              <a:t>)</a:t>
            </a:r>
            <a:endParaRPr lang="en-US" dirty="0"/>
          </a:p>
        </p:txBody>
      </p:sp>
    </p:spTree>
    <p:extLst>
      <p:ext uri="{BB962C8B-B14F-4D97-AF65-F5344CB8AC3E}">
        <p14:creationId xmlns:p14="http://schemas.microsoft.com/office/powerpoint/2010/main" val="987066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842801"/>
          </a:xfrm>
        </p:spPr>
        <p:txBody>
          <a:bodyPr/>
          <a:lstStyle/>
          <a:p>
            <a:r>
              <a:rPr lang="en-US" dirty="0" smtClean="0"/>
              <a:t>MSDN: </a:t>
            </a:r>
            <a:r>
              <a:rPr lang="en-US" dirty="0" err="1" smtClean="0"/>
              <a:t>Sharding</a:t>
            </a:r>
            <a:r>
              <a:rPr lang="en-US" dirty="0"/>
              <a:t> </a:t>
            </a:r>
            <a:r>
              <a:rPr lang="en-US" dirty="0" smtClean="0"/>
              <a:t>Patterns</a:t>
            </a:r>
          </a:p>
          <a:p>
            <a:pPr lvl="2"/>
            <a:r>
              <a:rPr lang="en-US" dirty="0" smtClean="0">
                <a:hlinkClick r:id="rId2"/>
              </a:rPr>
              <a:t>https</a:t>
            </a:r>
            <a:r>
              <a:rPr lang="en-US" dirty="0">
                <a:hlinkClick r:id="rId2"/>
              </a:rPr>
              <a:t>://</a:t>
            </a:r>
            <a:r>
              <a:rPr lang="en-US" dirty="0" smtClean="0">
                <a:hlinkClick r:id="rId2"/>
              </a:rPr>
              <a:t>docs.microsoft.com/en-us/azure/architecture/patterns/sharding</a:t>
            </a:r>
            <a:endParaRPr lang="en-US" dirty="0" smtClean="0"/>
          </a:p>
          <a:p>
            <a:endParaRPr lang="en-US" dirty="0" smtClean="0"/>
          </a:p>
          <a:p>
            <a:r>
              <a:rPr lang="en-US" dirty="0" smtClean="0"/>
              <a:t>The Hardest Part about </a:t>
            </a:r>
            <a:r>
              <a:rPr lang="en-US" dirty="0" err="1" smtClean="0"/>
              <a:t>microservice</a:t>
            </a:r>
            <a:r>
              <a:rPr lang="en-US" dirty="0" smtClean="0"/>
              <a:t>: </a:t>
            </a:r>
            <a:r>
              <a:rPr lang="en-US" dirty="0"/>
              <a:t>your </a:t>
            </a:r>
            <a:r>
              <a:rPr lang="en-US" dirty="0" smtClean="0"/>
              <a:t>data</a:t>
            </a:r>
          </a:p>
          <a:p>
            <a:pPr lvl="2"/>
            <a:r>
              <a:rPr lang="en-US" dirty="0" smtClean="0">
                <a:hlinkClick r:id="rId3"/>
              </a:rPr>
              <a:t>http</a:t>
            </a:r>
            <a:r>
              <a:rPr lang="en-US" dirty="0">
                <a:hlinkClick r:id="rId3"/>
              </a:rPr>
              <a:t>://blog.christianposta.com/microservices/the-hardest-part-about-microservices-data</a:t>
            </a:r>
            <a:r>
              <a:rPr lang="en-US" dirty="0" smtClean="0">
                <a:hlinkClick r:id="rId3"/>
              </a:rPr>
              <a:t>/</a:t>
            </a:r>
            <a:endParaRPr lang="en-US" dirty="0" smtClean="0"/>
          </a:p>
          <a:p>
            <a:endParaRPr lang="en-US" dirty="0" smtClean="0"/>
          </a:p>
          <a:p>
            <a:r>
              <a:rPr lang="en-US" dirty="0"/>
              <a:t>Considerations for Selecting Shard </a:t>
            </a:r>
            <a:r>
              <a:rPr lang="en-US" dirty="0" smtClean="0"/>
              <a:t>Keys</a:t>
            </a:r>
            <a:endParaRPr lang="en-US" altLang="zh-TW" dirty="0" smtClean="0"/>
          </a:p>
          <a:p>
            <a:pPr lvl="1"/>
            <a:r>
              <a:rPr lang="en-US" dirty="0">
                <a:hlinkClick r:id="rId4"/>
              </a:rPr>
              <a:t>https://</a:t>
            </a:r>
            <a:r>
              <a:rPr lang="en-US" dirty="0" smtClean="0">
                <a:hlinkClick r:id="rId4"/>
              </a:rPr>
              <a:t>docs.mongodb.com/v3.0/tutorial/choose-a-shard-key</a:t>
            </a:r>
            <a:endParaRPr lang="en-US" dirty="0" smtClean="0"/>
          </a:p>
          <a:p>
            <a:pPr lvl="1"/>
            <a:endParaRPr lang="en-US" dirty="0"/>
          </a:p>
        </p:txBody>
      </p:sp>
      <p:sp>
        <p:nvSpPr>
          <p:cNvPr id="3" name="標題 2"/>
          <p:cNvSpPr>
            <a:spLocks noGrp="1"/>
          </p:cNvSpPr>
          <p:nvPr>
            <p:ph type="title"/>
          </p:nvPr>
        </p:nvSpPr>
        <p:spPr/>
        <p:txBody>
          <a:bodyPr/>
          <a:lstStyle/>
          <a:p>
            <a:r>
              <a:rPr lang="zh-TW" altLang="en-US" dirty="0" smtClean="0"/>
              <a:t>參考資訊</a:t>
            </a:r>
            <a:endParaRPr lang="en-US" dirty="0"/>
          </a:p>
        </p:txBody>
      </p:sp>
    </p:spTree>
    <p:extLst>
      <p:ext uri="{BB962C8B-B14F-4D97-AF65-F5344CB8AC3E}">
        <p14:creationId xmlns:p14="http://schemas.microsoft.com/office/powerpoint/2010/main" val="68498938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58" y="210630"/>
            <a:ext cx="8376747" cy="58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3378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69239" y="1189176"/>
            <a:ext cx="11653523" cy="4593183"/>
          </a:xfrm>
        </p:spPr>
        <p:txBody>
          <a:bodyPr/>
          <a:lstStyle/>
          <a:p>
            <a:r>
              <a:rPr lang="en-US" b="1" dirty="0"/>
              <a:t>Create a Shard Key that is </a:t>
            </a:r>
            <a:r>
              <a:rPr lang="en-US" b="1" dirty="0">
                <a:solidFill>
                  <a:srgbClr val="FF0000"/>
                </a:solidFill>
              </a:rPr>
              <a:t>Easily </a:t>
            </a:r>
            <a:r>
              <a:rPr lang="en-US" b="1" dirty="0" smtClean="0">
                <a:solidFill>
                  <a:srgbClr val="FF0000"/>
                </a:solidFill>
              </a:rPr>
              <a:t>Divisible</a:t>
            </a:r>
          </a:p>
          <a:p>
            <a:pPr lvl="1"/>
            <a:endParaRPr lang="en-US" b="1" dirty="0"/>
          </a:p>
          <a:p>
            <a:r>
              <a:rPr lang="en-US" b="1" dirty="0"/>
              <a:t>Create a Shard Key that has High Degree of </a:t>
            </a:r>
            <a:r>
              <a:rPr lang="en-US" b="1" dirty="0" smtClean="0">
                <a:solidFill>
                  <a:srgbClr val="FF0000"/>
                </a:solidFill>
              </a:rPr>
              <a:t>Randomness</a:t>
            </a:r>
          </a:p>
          <a:p>
            <a:pPr lvl="1"/>
            <a:endParaRPr lang="en-US" b="1" dirty="0"/>
          </a:p>
          <a:p>
            <a:r>
              <a:rPr lang="en-US" b="1" dirty="0"/>
              <a:t>Create a Shard Key that Targets a Single </a:t>
            </a:r>
            <a:r>
              <a:rPr lang="en-US" b="1" dirty="0" smtClean="0"/>
              <a:t>Shard</a:t>
            </a:r>
          </a:p>
          <a:p>
            <a:pPr lvl="1"/>
            <a:endParaRPr lang="en-US" b="1" dirty="0"/>
          </a:p>
          <a:p>
            <a:r>
              <a:rPr lang="en-US" b="1" dirty="0"/>
              <a:t>Shard Using a Compound Shard Key</a:t>
            </a:r>
          </a:p>
          <a:p>
            <a:endParaRPr lang="en-US" dirty="0" smtClean="0"/>
          </a:p>
          <a:p>
            <a:endParaRPr lang="en-US" dirty="0"/>
          </a:p>
          <a:p>
            <a:endParaRPr lang="en-US" dirty="0" smtClean="0"/>
          </a:p>
          <a:p>
            <a:r>
              <a:rPr lang="en-US" dirty="0" smtClean="0"/>
              <a:t>Lookup</a:t>
            </a:r>
          </a:p>
          <a:p>
            <a:r>
              <a:rPr lang="en-US" dirty="0" smtClean="0"/>
              <a:t>Range</a:t>
            </a:r>
          </a:p>
          <a:p>
            <a:r>
              <a:rPr lang="en-US" dirty="0" smtClean="0"/>
              <a:t>Hash</a:t>
            </a:r>
            <a:endParaRPr lang="en-US" dirty="0"/>
          </a:p>
        </p:txBody>
      </p:sp>
      <p:sp>
        <p:nvSpPr>
          <p:cNvPr id="6" name="標題 5"/>
          <p:cNvSpPr>
            <a:spLocks noGrp="1"/>
          </p:cNvSpPr>
          <p:nvPr>
            <p:ph type="title"/>
          </p:nvPr>
        </p:nvSpPr>
        <p:spPr/>
        <p:txBody>
          <a:bodyPr/>
          <a:lstStyle/>
          <a:p>
            <a:r>
              <a:rPr lang="en-US" dirty="0"/>
              <a:t>Considerations for Selecting Shard Keys</a:t>
            </a:r>
            <a:br>
              <a:rPr lang="en-US" dirty="0"/>
            </a:br>
            <a:endParaRPr lang="en-US" dirty="0"/>
          </a:p>
        </p:txBody>
      </p:sp>
      <p:sp>
        <p:nvSpPr>
          <p:cNvPr id="2" name="矩形 1"/>
          <p:cNvSpPr/>
          <p:nvPr/>
        </p:nvSpPr>
        <p:spPr>
          <a:xfrm>
            <a:off x="0" y="5782360"/>
            <a:ext cx="9144000" cy="369332"/>
          </a:xfrm>
          <a:prstGeom prst="rect">
            <a:avLst/>
          </a:prstGeom>
        </p:spPr>
        <p:txBody>
          <a:bodyPr wrap="square">
            <a:spAutoFit/>
          </a:bodyPr>
          <a:lstStyle/>
          <a:p>
            <a:r>
              <a:rPr lang="en-US" dirty="0"/>
              <a:t>https://docs.mongodb.com/v3.0/tutorial/choose-a-shard-key/</a:t>
            </a:r>
          </a:p>
        </p:txBody>
      </p:sp>
    </p:spTree>
    <p:extLst>
      <p:ext uri="{BB962C8B-B14F-4D97-AF65-F5344CB8AC3E}">
        <p14:creationId xmlns:p14="http://schemas.microsoft.com/office/powerpoint/2010/main" val="28369280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977966"/>
          </a:xfrm>
        </p:spPr>
        <p:txBody>
          <a:bodyPr/>
          <a:lstStyle/>
          <a:p>
            <a:r>
              <a:rPr lang="en-US" sz="3600" b="1" dirty="0"/>
              <a:t>The Lookup </a:t>
            </a:r>
            <a:r>
              <a:rPr lang="en-US" sz="3600" b="1" dirty="0" smtClean="0"/>
              <a:t>strategy</a:t>
            </a:r>
          </a:p>
          <a:p>
            <a:pPr lvl="1"/>
            <a:r>
              <a:rPr lang="en-US" sz="2000" dirty="0"/>
              <a:t>In this strategy the </a:t>
            </a:r>
            <a:r>
              <a:rPr lang="en-US" sz="2000" dirty="0" err="1"/>
              <a:t>sharding</a:t>
            </a:r>
            <a:r>
              <a:rPr lang="en-US" sz="2000" dirty="0"/>
              <a:t> logic implements a map that routes a request for data to the shard that contains that data using the shard key</a:t>
            </a:r>
            <a:r>
              <a:rPr lang="en-US" sz="2000" dirty="0" smtClean="0"/>
              <a:t>.</a:t>
            </a:r>
          </a:p>
          <a:p>
            <a:r>
              <a:rPr lang="en-US" sz="3600" b="1" dirty="0" smtClean="0"/>
              <a:t>The </a:t>
            </a:r>
            <a:r>
              <a:rPr lang="en-US" sz="3600" b="1" dirty="0"/>
              <a:t>Range </a:t>
            </a:r>
            <a:r>
              <a:rPr lang="en-US" sz="3600" b="1" dirty="0" smtClean="0"/>
              <a:t>strategy</a:t>
            </a:r>
          </a:p>
          <a:p>
            <a:pPr lvl="1"/>
            <a:r>
              <a:rPr lang="en-US" sz="2000" dirty="0" smtClean="0"/>
              <a:t>This strategy groups related items together in the same shard, and orders them by shard key—the shard keys are sequential. It's useful for applications that frequently retrieve sets of items using range queries</a:t>
            </a:r>
            <a:endParaRPr lang="en-US" sz="2000" b="1" dirty="0" smtClean="0"/>
          </a:p>
          <a:p>
            <a:r>
              <a:rPr lang="en-US" sz="3600" b="1" dirty="0" smtClean="0"/>
              <a:t>The </a:t>
            </a:r>
            <a:r>
              <a:rPr lang="en-US" sz="3600" b="1" dirty="0"/>
              <a:t>Hash </a:t>
            </a:r>
            <a:r>
              <a:rPr lang="en-US" sz="3600" b="1" dirty="0" smtClean="0"/>
              <a:t>strategy</a:t>
            </a:r>
          </a:p>
          <a:p>
            <a:pPr lvl="1"/>
            <a:r>
              <a:rPr lang="en-US" sz="20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2000" b="1" dirty="0"/>
          </a:p>
          <a:p>
            <a:pPr lvl="1"/>
            <a:endParaRPr lang="en-US" sz="2000" dirty="0"/>
          </a:p>
        </p:txBody>
      </p:sp>
      <p:sp>
        <p:nvSpPr>
          <p:cNvPr id="3" name="標題 2"/>
          <p:cNvSpPr>
            <a:spLocks noGrp="1"/>
          </p:cNvSpPr>
          <p:nvPr>
            <p:ph type="title"/>
          </p:nvPr>
        </p:nvSpPr>
        <p:spPr/>
        <p:txBody>
          <a:bodyPr/>
          <a:lstStyle/>
          <a:p>
            <a:r>
              <a:rPr lang="en-US" dirty="0"/>
              <a:t>Sharding strategies</a:t>
            </a:r>
            <a:br>
              <a:rPr lang="en-US" dirty="0"/>
            </a:br>
            <a:endParaRPr lang="en-US" dirty="0"/>
          </a:p>
        </p:txBody>
      </p:sp>
    </p:spTree>
    <p:extLst>
      <p:ext uri="{BB962C8B-B14F-4D97-AF65-F5344CB8AC3E}">
        <p14:creationId xmlns:p14="http://schemas.microsoft.com/office/powerpoint/2010/main" val="306685003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sz="4800" b="1" dirty="0"/>
              <a:t>The Lookup strategy</a:t>
            </a:r>
            <a:br>
              <a:rPr lang="en-US" sz="4800" b="1" dirty="0"/>
            </a:br>
            <a:endParaRPr lang="en-US" dirty="0"/>
          </a:p>
        </p:txBody>
      </p:sp>
      <p:pic>
        <p:nvPicPr>
          <p:cNvPr id="5" name="圖片 4"/>
          <p:cNvPicPr>
            <a:picLocks noChangeAspect="1"/>
          </p:cNvPicPr>
          <p:nvPr/>
        </p:nvPicPr>
        <p:blipFill>
          <a:blip r:embed="rId2"/>
          <a:stretch>
            <a:fillRect/>
          </a:stretch>
        </p:blipFill>
        <p:spPr>
          <a:xfrm>
            <a:off x="2381250" y="1219200"/>
            <a:ext cx="7429500" cy="4419600"/>
          </a:xfrm>
          <a:prstGeom prst="rect">
            <a:avLst/>
          </a:prstGeom>
        </p:spPr>
      </p:pic>
    </p:spTree>
    <p:extLst>
      <p:ext uri="{BB962C8B-B14F-4D97-AF65-F5344CB8AC3E}">
        <p14:creationId xmlns:p14="http://schemas.microsoft.com/office/powerpoint/2010/main" val="2267629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sz="4800" b="1" dirty="0"/>
              <a:t>The Range </a:t>
            </a:r>
            <a:r>
              <a:rPr lang="en-US" sz="4800" b="1" dirty="0" smtClean="0"/>
              <a:t>strategy</a:t>
            </a:r>
            <a:endParaRPr lang="en-US" dirty="0"/>
          </a:p>
        </p:txBody>
      </p:sp>
      <p:pic>
        <p:nvPicPr>
          <p:cNvPr id="5" name="圖片 4"/>
          <p:cNvPicPr>
            <a:picLocks noChangeAspect="1"/>
          </p:cNvPicPr>
          <p:nvPr/>
        </p:nvPicPr>
        <p:blipFill>
          <a:blip r:embed="rId2"/>
          <a:stretch>
            <a:fillRect/>
          </a:stretch>
        </p:blipFill>
        <p:spPr>
          <a:xfrm>
            <a:off x="2386012" y="985837"/>
            <a:ext cx="7419975" cy="4886325"/>
          </a:xfrm>
          <a:prstGeom prst="rect">
            <a:avLst/>
          </a:prstGeom>
        </p:spPr>
      </p:pic>
    </p:spTree>
    <p:extLst>
      <p:ext uri="{BB962C8B-B14F-4D97-AF65-F5344CB8AC3E}">
        <p14:creationId xmlns:p14="http://schemas.microsoft.com/office/powerpoint/2010/main" val="3877230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dirty="0"/>
          </a:p>
        </p:txBody>
      </p:sp>
      <p:sp>
        <p:nvSpPr>
          <p:cNvPr id="3" name="標題 2"/>
          <p:cNvSpPr>
            <a:spLocks noGrp="1"/>
          </p:cNvSpPr>
          <p:nvPr>
            <p:ph type="title"/>
          </p:nvPr>
        </p:nvSpPr>
        <p:spPr/>
        <p:txBody>
          <a:bodyPr/>
          <a:lstStyle/>
          <a:p>
            <a:r>
              <a:rPr lang="en-US" sz="4800" b="1" dirty="0"/>
              <a:t>The Hash </a:t>
            </a:r>
            <a:r>
              <a:rPr lang="en-US" sz="4800" b="1" dirty="0" smtClean="0"/>
              <a:t>strategy</a:t>
            </a:r>
            <a:endParaRPr lang="en-US" dirty="0"/>
          </a:p>
        </p:txBody>
      </p:sp>
      <p:pic>
        <p:nvPicPr>
          <p:cNvPr id="5" name="圖片 4"/>
          <p:cNvPicPr>
            <a:picLocks noChangeAspect="1"/>
          </p:cNvPicPr>
          <p:nvPr/>
        </p:nvPicPr>
        <p:blipFill>
          <a:blip r:embed="rId2"/>
          <a:stretch>
            <a:fillRect/>
          </a:stretch>
        </p:blipFill>
        <p:spPr>
          <a:xfrm>
            <a:off x="2562225" y="1443037"/>
            <a:ext cx="7067550" cy="3971925"/>
          </a:xfrm>
          <a:prstGeom prst="rect">
            <a:avLst/>
          </a:prstGeom>
        </p:spPr>
      </p:pic>
    </p:spTree>
    <p:extLst>
      <p:ext uri="{BB962C8B-B14F-4D97-AF65-F5344CB8AC3E}">
        <p14:creationId xmlns:p14="http://schemas.microsoft.com/office/powerpoint/2010/main" val="141113497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5826761" cy="1162178"/>
          </a:xfrm>
        </p:spPr>
        <p:txBody>
          <a:bodyPr/>
          <a:lstStyle/>
          <a:p>
            <a:r>
              <a:rPr lang="en-US" altLang="zh-TW" dirty="0" smtClean="0"/>
              <a:t>Cast Study:</a:t>
            </a:r>
            <a:endParaRPr lang="en-US" dirty="0"/>
          </a:p>
        </p:txBody>
      </p:sp>
      <p:sp>
        <p:nvSpPr>
          <p:cNvPr id="5" name="文字版面配置區 4"/>
          <p:cNvSpPr>
            <a:spLocks noGrp="1"/>
          </p:cNvSpPr>
          <p:nvPr>
            <p:ph type="body" sz="quarter" idx="12"/>
          </p:nvPr>
        </p:nvSpPr>
        <p:spPr/>
        <p:txBody>
          <a:bodyPr/>
          <a:lstStyle/>
          <a:p>
            <a:r>
              <a:rPr lang="en-US" dirty="0" smtClean="0"/>
              <a:t>Shard Manager (C#)</a:t>
            </a:r>
            <a:endParaRPr lang="en-US" dirty="0"/>
          </a:p>
        </p:txBody>
      </p:sp>
    </p:spTree>
    <p:extLst>
      <p:ext uri="{BB962C8B-B14F-4D97-AF65-F5344CB8AC3E}">
        <p14:creationId xmlns:p14="http://schemas.microsoft.com/office/powerpoint/2010/main" val="40638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Autofit/>
          </a:bodyPr>
          <a:lstStyle/>
          <a:p>
            <a:pPr marL="0" indent="0">
              <a:buNone/>
            </a:pPr>
            <a:r>
              <a:rPr lang="zh-TW" altLang="en-US" sz="4000" b="1" i="1" dirty="0"/>
              <a:t>一群協同運作的小型自主服務 </a:t>
            </a:r>
            <a:r>
              <a:rPr lang="en-US" altLang="zh-TW" sz="4000" b="1" i="1" dirty="0"/>
              <a:t/>
            </a:r>
            <a:br>
              <a:rPr lang="en-US" altLang="zh-TW" sz="4000" b="1" i="1" dirty="0"/>
            </a:br>
            <a:r>
              <a:rPr lang="en-US" altLang="zh-TW" sz="4000" b="1" i="1" dirty="0"/>
              <a:t>(autonomous service</a:t>
            </a:r>
            <a:r>
              <a:rPr lang="en-US" altLang="zh-TW" sz="4000" b="1" i="1" dirty="0" smtClean="0"/>
              <a:t>)</a:t>
            </a:r>
            <a:endParaRPr lang="en-US" altLang="zh-TW" sz="4000" b="1" i="1" dirty="0"/>
          </a:p>
          <a:p>
            <a:pPr lvl="1">
              <a:buFont typeface="Wingdings" panose="05000000000000000000" pitchFamily="2" charset="2"/>
              <a:buChar char="l"/>
            </a:pPr>
            <a:endParaRPr lang="en-US" altLang="zh-TW" sz="2432" dirty="0" smtClean="0"/>
          </a:p>
          <a:p>
            <a:pPr lvl="1">
              <a:buFont typeface="Wingdings" panose="05000000000000000000" pitchFamily="2" charset="2"/>
              <a:buChar char="l"/>
            </a:pPr>
            <a:r>
              <a:rPr lang="zh-TW" altLang="en-US" sz="2432" dirty="0" smtClean="0"/>
              <a:t> </a:t>
            </a:r>
            <a:r>
              <a:rPr lang="zh-TW" altLang="en-US" sz="2432" dirty="0"/>
              <a:t>小巧，專注、 自主性</a:t>
            </a:r>
            <a:endParaRPr lang="en-US" altLang="zh-TW" sz="2432" dirty="0"/>
          </a:p>
          <a:p>
            <a:pPr lvl="1">
              <a:buFont typeface="Wingdings" panose="05000000000000000000" pitchFamily="2" charset="2"/>
              <a:buChar char="l"/>
            </a:pPr>
            <a:r>
              <a:rPr lang="zh-TW" altLang="en-US" sz="2432" dirty="0"/>
              <a:t> 組合性、最佳可替換性</a:t>
            </a:r>
            <a:endParaRPr lang="en-US" altLang="zh-TW" sz="2432" dirty="0"/>
          </a:p>
          <a:p>
            <a:pPr lvl="1">
              <a:buFont typeface="Wingdings" panose="05000000000000000000" pitchFamily="2" charset="2"/>
              <a:buChar char="l"/>
            </a:pPr>
            <a:r>
              <a:rPr lang="zh-TW" altLang="en-US" sz="2432" dirty="0"/>
              <a:t> 技術異質性</a:t>
            </a:r>
            <a:endParaRPr lang="en-US" altLang="zh-TW" sz="2432" dirty="0"/>
          </a:p>
          <a:p>
            <a:pPr lvl="1">
              <a:buFont typeface="Wingdings" panose="05000000000000000000" pitchFamily="2" charset="2"/>
              <a:buChar char="l"/>
            </a:pPr>
            <a:r>
              <a:rPr lang="zh-TW" altLang="en-US" sz="2432" dirty="0"/>
              <a:t> 組織調教、彈性</a:t>
            </a:r>
            <a:endParaRPr lang="en-US" altLang="zh-TW" sz="2432" dirty="0"/>
          </a:p>
          <a:p>
            <a:pPr lvl="1">
              <a:buFont typeface="Wingdings" panose="05000000000000000000" pitchFamily="2" charset="2"/>
              <a:buChar char="l"/>
            </a:pPr>
            <a:r>
              <a:rPr lang="zh-TW" altLang="en-US" sz="2432" dirty="0"/>
              <a:t> 容易佈署、擴展</a:t>
            </a:r>
            <a:endParaRPr lang="en-US" altLang="zh-TW" sz="2432"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447280" y="14492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408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842864"/>
          </a:xfrm>
        </p:spPr>
        <p:txBody>
          <a:bodyPr/>
          <a:lstStyle/>
          <a:p>
            <a:r>
              <a:rPr lang="zh-TW" altLang="en-US" dirty="0" smtClean="0"/>
              <a:t>對指定的 </a:t>
            </a:r>
            <a:r>
              <a:rPr lang="en-US" altLang="zh-TW" dirty="0" smtClean="0"/>
              <a:t>KEY</a:t>
            </a:r>
            <a:r>
              <a:rPr lang="zh-TW" altLang="en-US" dirty="0" smtClean="0"/>
              <a:t> 執行 </a:t>
            </a:r>
            <a:r>
              <a:rPr lang="en-US" altLang="zh-TW" dirty="0" smtClean="0"/>
              <a:t>Queries</a:t>
            </a:r>
          </a:p>
          <a:p>
            <a:pPr lvl="1"/>
            <a:r>
              <a:rPr lang="zh-TW" altLang="en-US" dirty="0" smtClean="0"/>
              <a:t>按照 </a:t>
            </a:r>
            <a:r>
              <a:rPr lang="en-US" altLang="zh-TW" dirty="0" smtClean="0"/>
              <a:t>KEY </a:t>
            </a:r>
            <a:r>
              <a:rPr lang="zh-TW" altLang="en-US" dirty="0" smtClean="0"/>
              <a:t>選擇 </a:t>
            </a:r>
            <a:r>
              <a:rPr lang="en-US" altLang="zh-TW" dirty="0" err="1" smtClean="0"/>
              <a:t>ConnectionString</a:t>
            </a:r>
            <a:endParaRPr lang="en-US" altLang="zh-TW" dirty="0" smtClean="0"/>
          </a:p>
          <a:p>
            <a:pPr lvl="1"/>
            <a:r>
              <a:rPr lang="zh-TW" altLang="en-US" dirty="0" smtClean="0"/>
              <a:t>按照</a:t>
            </a:r>
            <a:r>
              <a:rPr lang="zh-TW" altLang="en-US" dirty="0"/>
              <a:t> </a:t>
            </a:r>
            <a:r>
              <a:rPr lang="en-US" altLang="zh-TW" dirty="0"/>
              <a:t>Read / Write </a:t>
            </a:r>
            <a:r>
              <a:rPr lang="zh-TW" altLang="en-US" dirty="0" smtClean="0"/>
              <a:t>需求選擇</a:t>
            </a:r>
            <a:r>
              <a:rPr lang="zh-TW" altLang="en-US" dirty="0"/>
              <a:t> </a:t>
            </a:r>
            <a:r>
              <a:rPr lang="en-US" altLang="zh-TW" dirty="0" err="1" smtClean="0"/>
              <a:t>ConnectionString</a:t>
            </a:r>
            <a:endParaRPr lang="en-US" altLang="zh-TW" dirty="0" smtClean="0"/>
          </a:p>
          <a:p>
            <a:pPr lvl="1"/>
            <a:endParaRPr lang="en-US" dirty="0"/>
          </a:p>
          <a:p>
            <a:r>
              <a:rPr lang="zh-TW" altLang="en-US" dirty="0" smtClean="0"/>
              <a:t>對全部的 </a:t>
            </a:r>
            <a:r>
              <a:rPr lang="en-US" altLang="zh-TW" dirty="0" smtClean="0"/>
              <a:t>Data</a:t>
            </a:r>
            <a:r>
              <a:rPr lang="zh-TW" altLang="en-US" dirty="0" smtClean="0"/>
              <a:t> 執行 </a:t>
            </a:r>
            <a:r>
              <a:rPr lang="en-US" altLang="zh-TW" dirty="0" smtClean="0"/>
              <a:t>Queries</a:t>
            </a:r>
          </a:p>
          <a:p>
            <a:pPr lvl="1"/>
            <a:r>
              <a:rPr lang="zh-TW" altLang="en-US" dirty="0" smtClean="0"/>
              <a:t>分散式查詢 </a:t>
            </a:r>
            <a:r>
              <a:rPr lang="en-US" altLang="zh-TW" dirty="0" smtClean="0"/>
              <a:t>(TPL + SQL)</a:t>
            </a:r>
          </a:p>
          <a:p>
            <a:pPr lvl="1"/>
            <a:r>
              <a:rPr lang="zh-TW" altLang="en-US" dirty="0" smtClean="0"/>
              <a:t>合併查詢結果 </a:t>
            </a:r>
            <a:r>
              <a:rPr lang="en-US" altLang="zh-TW" dirty="0" smtClean="0"/>
              <a:t>(LINQ</a:t>
            </a:r>
            <a:r>
              <a:rPr lang="zh-TW" altLang="en-US" dirty="0" smtClean="0"/>
              <a:t> </a:t>
            </a:r>
            <a:r>
              <a:rPr lang="en-US" altLang="zh-TW" dirty="0" smtClean="0"/>
              <a:t>/</a:t>
            </a:r>
            <a:r>
              <a:rPr lang="zh-TW" altLang="en-US" dirty="0" smtClean="0"/>
              <a:t> </a:t>
            </a:r>
            <a:r>
              <a:rPr lang="en-US" altLang="zh-TW" dirty="0" smtClean="0"/>
              <a:t>React Extension)</a:t>
            </a:r>
          </a:p>
          <a:p>
            <a:pPr lvl="1"/>
            <a:r>
              <a:rPr lang="zh-TW" altLang="en-US" dirty="0" smtClean="0"/>
              <a:t>需要 </a:t>
            </a:r>
            <a:r>
              <a:rPr lang="en-US" altLang="zh-TW" dirty="0" smtClean="0"/>
              <a:t>Developer</a:t>
            </a:r>
            <a:r>
              <a:rPr lang="zh-TW" altLang="en-US" dirty="0" smtClean="0"/>
              <a:t> 進行人工最佳化</a:t>
            </a:r>
            <a:endParaRPr lang="en-US" altLang="zh-TW" dirty="0" smtClean="0"/>
          </a:p>
          <a:p>
            <a:pPr lvl="1"/>
            <a:endParaRPr lang="en-US" dirty="0"/>
          </a:p>
          <a:p>
            <a:r>
              <a:rPr lang="en-US" altLang="zh-TW" dirty="0" smtClean="0"/>
              <a:t>Data Shard </a:t>
            </a:r>
            <a:r>
              <a:rPr lang="zh-TW" altLang="en-US" dirty="0" smtClean="0"/>
              <a:t>維護工具 </a:t>
            </a:r>
            <a:r>
              <a:rPr lang="en-US" altLang="zh-TW" dirty="0" smtClean="0"/>
              <a:t>(</a:t>
            </a:r>
            <a:r>
              <a:rPr lang="zh-TW" altLang="en-US" dirty="0" smtClean="0"/>
              <a:t>切割 </a:t>
            </a:r>
            <a:r>
              <a:rPr lang="en-US" altLang="zh-TW" dirty="0" smtClean="0"/>
              <a:t>/</a:t>
            </a:r>
            <a:r>
              <a:rPr lang="zh-TW" altLang="en-US" dirty="0" smtClean="0"/>
              <a:t> 合併</a:t>
            </a:r>
            <a:r>
              <a:rPr lang="en-US" altLang="zh-TW" dirty="0" smtClean="0"/>
              <a:t>)</a:t>
            </a:r>
            <a:endParaRPr lang="en-US" dirty="0"/>
          </a:p>
        </p:txBody>
      </p:sp>
      <p:sp>
        <p:nvSpPr>
          <p:cNvPr id="3" name="標題 2"/>
          <p:cNvSpPr>
            <a:spLocks noGrp="1"/>
          </p:cNvSpPr>
          <p:nvPr>
            <p:ph type="title"/>
          </p:nvPr>
        </p:nvSpPr>
        <p:spPr/>
        <p:txBody>
          <a:bodyPr/>
          <a:lstStyle/>
          <a:p>
            <a:r>
              <a:rPr lang="en-US" dirty="0" err="1" smtClean="0"/>
              <a:t>DataShard</a:t>
            </a:r>
            <a:r>
              <a:rPr lang="en-US" dirty="0" smtClean="0"/>
              <a:t> Manger Design</a:t>
            </a:r>
            <a:endParaRPr lang="en-US" dirty="0"/>
          </a:p>
        </p:txBody>
      </p:sp>
    </p:spTree>
    <p:extLst>
      <p:ext uri="{BB962C8B-B14F-4D97-AF65-F5344CB8AC3E}">
        <p14:creationId xmlns:p14="http://schemas.microsoft.com/office/powerpoint/2010/main" val="20381356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375852" y="289510"/>
            <a:ext cx="11440296" cy="5772148"/>
          </a:xfrm>
          <a:prstGeom prst="rect">
            <a:avLst/>
          </a:prstGeom>
        </p:spPr>
      </p:pic>
    </p:spTree>
    <p:extLst>
      <p:ext uri="{BB962C8B-B14F-4D97-AF65-F5344CB8AC3E}">
        <p14:creationId xmlns:p14="http://schemas.microsoft.com/office/powerpoint/2010/main" val="40817567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393063" y="1370151"/>
            <a:ext cx="11405874" cy="4479648"/>
          </a:xfrm>
          <a:prstGeom prst="rect">
            <a:avLst/>
          </a:prstGeom>
        </p:spPr>
      </p:pic>
    </p:spTree>
    <p:extLst>
      <p:ext uri="{BB962C8B-B14F-4D97-AF65-F5344CB8AC3E}">
        <p14:creationId xmlns:p14="http://schemas.microsoft.com/office/powerpoint/2010/main" val="240168582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57712" y="2247899"/>
            <a:ext cx="12076576" cy="2362202"/>
          </a:xfrm>
          <a:prstGeom prst="rect">
            <a:avLst/>
          </a:prstGeom>
        </p:spPr>
      </p:pic>
    </p:spTree>
    <p:extLst>
      <p:ext uri="{BB962C8B-B14F-4D97-AF65-F5344CB8AC3E}">
        <p14:creationId xmlns:p14="http://schemas.microsoft.com/office/powerpoint/2010/main" val="15044870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rotWithShape="1">
          <a:blip r:embed="rId2"/>
          <a:srcRect t="61860" r="18253"/>
          <a:stretch/>
        </p:blipFill>
        <p:spPr>
          <a:xfrm>
            <a:off x="269239" y="1819276"/>
            <a:ext cx="11661884" cy="3024838"/>
          </a:xfrm>
          <a:prstGeom prst="rect">
            <a:avLst/>
          </a:prstGeom>
        </p:spPr>
      </p:pic>
    </p:spTree>
    <p:extLst>
      <p:ext uri="{BB962C8B-B14F-4D97-AF65-F5344CB8AC3E}">
        <p14:creationId xmlns:p14="http://schemas.microsoft.com/office/powerpoint/2010/main" val="302863461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1728787" y="1695450"/>
            <a:ext cx="8734425" cy="3467100"/>
          </a:xfrm>
          <a:prstGeom prst="rect">
            <a:avLst/>
          </a:prstGeom>
        </p:spPr>
      </p:pic>
    </p:spTree>
    <p:extLst>
      <p:ext uri="{BB962C8B-B14F-4D97-AF65-F5344CB8AC3E}">
        <p14:creationId xmlns:p14="http://schemas.microsoft.com/office/powerpoint/2010/main" val="88521158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81862"/>
          </a:xfrm>
        </p:spPr>
        <p:txBody>
          <a:bodyPr/>
          <a:lstStyle/>
          <a:p>
            <a:r>
              <a:rPr lang="en-US" altLang="zh-TW" sz="7200" dirty="0"/>
              <a:t>"</a:t>
            </a:r>
            <a:r>
              <a:rPr lang="zh-TW" altLang="en-US" sz="7200" dirty="0"/>
              <a:t>一窩蜂驅動開發</a:t>
            </a:r>
            <a:r>
              <a:rPr lang="en-US" altLang="zh-TW" sz="7200" dirty="0"/>
              <a:t>"</a:t>
            </a:r>
            <a:endParaRPr lang="en-US" dirty="0"/>
          </a:p>
        </p:txBody>
      </p:sp>
    </p:spTree>
    <p:extLst>
      <p:ext uri="{BB962C8B-B14F-4D97-AF65-F5344CB8AC3E}">
        <p14:creationId xmlns:p14="http://schemas.microsoft.com/office/powerpoint/2010/main" val="203679160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6601367" y="5729128"/>
            <a:ext cx="5590633" cy="369332"/>
          </a:xfrm>
          <a:prstGeom prst="rect">
            <a:avLst/>
          </a:prstGeom>
          <a:noFill/>
        </p:spPr>
        <p:txBody>
          <a:bodyPr wrap="none" rtlCol="0">
            <a:spAutoFit/>
          </a:bodyPr>
          <a:lstStyle/>
          <a:p>
            <a:r>
              <a:rPr lang="en-US" altLang="zh-TW" dirty="0">
                <a:solidFill>
                  <a:schemeClr val="tx1">
                    <a:lumMod val="50000"/>
                  </a:schemeClr>
                </a:solidFill>
              </a:rPr>
              <a:t>https://blog.chunfuchao.com/?p=656&amp;variant=zh-tw</a:t>
            </a:r>
            <a:endParaRPr lang="zh-TW" altLang="en-US" dirty="0">
              <a:solidFill>
                <a:schemeClr val="tx1">
                  <a:lumMod val="50000"/>
                </a:schemeClr>
              </a:solidFill>
            </a:endParaRPr>
          </a:p>
        </p:txBody>
      </p:sp>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a:lstStyle>
          <a:p>
            <a:pPr algn="r"/>
            <a:r>
              <a:rPr lang="zh-TW" altLang="en-US" sz="6000" smtClean="0"/>
              <a:t>切記</a:t>
            </a:r>
            <a:r>
              <a:rPr lang="en-US" altLang="zh-TW" sz="6000" smtClean="0"/>
              <a:t>!!</a:t>
            </a:r>
            <a:br>
              <a:rPr lang="en-US" altLang="zh-TW" sz="6000" smtClean="0"/>
            </a:br>
            <a:r>
              <a:rPr lang="zh-TW" altLang="en-US" sz="6000" smtClean="0"/>
              <a:t> </a:t>
            </a:r>
            <a:br>
              <a:rPr lang="zh-TW" altLang="en-US" sz="6000" smtClean="0"/>
            </a:br>
            <a:r>
              <a:rPr lang="zh-TW" altLang="en-US" sz="6000" smtClean="0"/>
              <a:t>避免陷入 </a:t>
            </a:r>
            <a:r>
              <a:rPr lang="en-US" altLang="zh-TW" sz="6000" smtClean="0"/>
              <a:t>"</a:t>
            </a:r>
            <a:r>
              <a:rPr lang="zh-TW" altLang="en-US" sz="6000" smtClean="0"/>
              <a:t>一窩蜂驅動開發</a:t>
            </a:r>
            <a:r>
              <a:rPr lang="en-US" altLang="zh-TW" sz="6000" smtClean="0"/>
              <a:t>"</a:t>
            </a:r>
            <a:r>
              <a:rPr lang="zh-TW" altLang="en-US" sz="6000" smtClean="0"/>
              <a:t> </a:t>
            </a:r>
            <a:r>
              <a:rPr lang="en-US" altLang="zh-TW" sz="6000" smtClean="0"/>
              <a:t>!!</a:t>
            </a:r>
            <a:endParaRPr lang="zh-TW" altLang="en-US" sz="6000"/>
          </a:p>
        </p:txBody>
      </p:sp>
      <p:sp>
        <p:nvSpPr>
          <p:cNvPr id="8" name="副標題 4"/>
          <p:cNvSpPr txBox="1">
            <a:spLocks/>
          </p:cNvSpPr>
          <p:nvPr/>
        </p:nvSpPr>
        <p:spPr>
          <a:xfrm>
            <a:off x="1100051" y="4455620"/>
            <a:ext cx="10058400" cy="11430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b="1" smtClean="0"/>
              <a:t>新技術 </a:t>
            </a:r>
            <a:r>
              <a:rPr lang="en-US" altLang="zh-TW" b="1" smtClean="0">
                <a:solidFill>
                  <a:srgbClr val="FF0000"/>
                </a:solidFill>
              </a:rPr>
              <a:t>!=</a:t>
            </a:r>
            <a:r>
              <a:rPr lang="zh-TW" altLang="en-US" b="1" smtClean="0"/>
              <a:t> 新希望</a:t>
            </a:r>
          </a:p>
          <a:p>
            <a:endParaRPr lang="zh-TW" altLang="en-US" dirty="0"/>
          </a:p>
        </p:txBody>
      </p:sp>
    </p:spTree>
    <p:extLst>
      <p:ext uri="{BB962C8B-B14F-4D97-AF65-F5344CB8AC3E}">
        <p14:creationId xmlns:p14="http://schemas.microsoft.com/office/powerpoint/2010/main" val="164959619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6119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223478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a:xfrm>
            <a:off x="4800600" y="731520"/>
            <a:ext cx="6492240" cy="5494581"/>
          </a:xfrm>
        </p:spPr>
        <p:txBody>
          <a:bodyPr/>
          <a:lstStyle/>
          <a:p>
            <a:r>
              <a:rPr lang="zh-TW" altLang="en-US" b="1" dirty="0"/>
              <a:t>高內聚 </a:t>
            </a:r>
            <a:r>
              <a:rPr lang="zh-TW" altLang="en-US" b="1" dirty="0" smtClean="0"/>
              <a:t>低耦合</a:t>
            </a:r>
            <a:r>
              <a:rPr lang="en-US" altLang="zh-TW" b="1" dirty="0" smtClean="0"/>
              <a:t>:</a:t>
            </a:r>
            <a:endParaRPr lang="en-US" altLang="zh-TW" b="1" dirty="0"/>
          </a:p>
          <a:p>
            <a:pPr lvl="1"/>
            <a:r>
              <a:rPr lang="en-US" altLang="zh-TW" dirty="0"/>
              <a:t>"</a:t>
            </a:r>
            <a:r>
              <a:rPr lang="zh-TW" altLang="en-US" dirty="0"/>
              <a:t>將那些因為相同理由而改變的東西集合起來，將那些因為不同理由而改變的東西分離開</a:t>
            </a:r>
            <a:r>
              <a:rPr lang="zh-TW" altLang="en-US" dirty="0" smtClean="0"/>
              <a:t>來</a:t>
            </a:r>
            <a:r>
              <a:rPr lang="en-US" altLang="zh-TW" dirty="0" smtClean="0"/>
              <a:t>”</a:t>
            </a:r>
            <a:endParaRPr lang="en-US" altLang="zh-TW" dirty="0"/>
          </a:p>
          <a:p>
            <a:r>
              <a:rPr lang="zh-TW" altLang="en-US" b="1" dirty="0" smtClean="0"/>
              <a:t>如果</a:t>
            </a:r>
            <a:r>
              <a:rPr lang="zh-TW" altLang="en-US" b="1" dirty="0"/>
              <a:t>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smtClean="0"/>
              <a:t>?"</a:t>
            </a:r>
          </a:p>
          <a:p>
            <a:r>
              <a:rPr lang="zh-TW" altLang="en-US" b="1" dirty="0" smtClean="0"/>
              <a:t>多小才夠小</a:t>
            </a:r>
            <a:r>
              <a:rPr lang="en-US" altLang="zh-TW" b="1" dirty="0" smtClean="0"/>
              <a:t>?</a:t>
            </a:r>
          </a:p>
          <a:p>
            <a:pPr lvl="1"/>
            <a:r>
              <a:rPr lang="en-US" altLang="zh-TW" dirty="0" smtClean="0"/>
              <a:t>"</a:t>
            </a:r>
            <a:r>
              <a:rPr lang="zh-TW" altLang="en-US" dirty="0" smtClean="0"/>
              <a:t>服務越小，微服務架構的優點就會被放大，然而過多的活動元件也會讓複雜度變高</a:t>
            </a:r>
            <a:r>
              <a:rPr lang="en-US" altLang="zh-TW" dirty="0" smtClean="0"/>
              <a:t>”</a:t>
            </a:r>
          </a:p>
          <a:p>
            <a:pPr lvl="1"/>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4118145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3034350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34914917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605716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dirty="0" smtClean="0"/>
              <a:t>Q &amp;</a:t>
            </a:r>
            <a:r>
              <a:rPr lang="zh-TW" altLang="en-US" dirty="0" smtClean="0"/>
              <a:t> </a:t>
            </a:r>
            <a:r>
              <a:rPr lang="en-US" altLang="zh-TW" dirty="0" smtClean="0"/>
              <a:t>A ?</a:t>
            </a:r>
            <a:endParaRPr lang="en-US" dirty="0"/>
          </a:p>
        </p:txBody>
      </p:sp>
    </p:spTree>
    <p:extLst>
      <p:ext uri="{BB962C8B-B14F-4D97-AF65-F5344CB8AC3E}">
        <p14:creationId xmlns:p14="http://schemas.microsoft.com/office/powerpoint/2010/main" val="90717604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zh-TW" altLang="en-US" dirty="0" smtClean="0"/>
              <a:t>跟我聯絡</a:t>
            </a:r>
            <a:r>
              <a:rPr lang="en-US" altLang="zh-TW" dirty="0" smtClean="0"/>
              <a:t>:</a:t>
            </a:r>
            <a:endParaRPr lang="en-US" dirty="0"/>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4239960" y="1189176"/>
            <a:ext cx="3694416" cy="3694416"/>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8207148" y="1204634"/>
            <a:ext cx="3712079" cy="371207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9207111" y="5155258"/>
            <a:ext cx="2093533"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我的 </a:t>
            </a: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GitHub</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1C54E48E-B6B1-4DF6-AAF9-F6252987941C}"/>
              </a:ext>
            </a:extLst>
          </p:cNvPr>
          <p:cNvSpPr txBox="1"/>
          <p:nvPr/>
        </p:nvSpPr>
        <p:spPr>
          <a:xfrm>
            <a:off x="5026510" y="5155258"/>
            <a:ext cx="2551837"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72772" y="1196905"/>
            <a:ext cx="3694416" cy="3694416"/>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967840" y="5155258"/>
            <a:ext cx="2608177" cy="1037207"/>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600"/>
              </a:spcAft>
            </a:pP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stretch>
            <a:fillRect/>
          </a:stretch>
        </p:blipFill>
        <p:spPr>
          <a:xfrm>
            <a:off x="269240" y="1204634"/>
            <a:ext cx="3678958" cy="3678958"/>
          </a:xfrm>
          <a:prstGeom prst="rect">
            <a:avLst/>
          </a:prstGeom>
        </p:spPr>
      </p:pic>
      <p:pic>
        <p:nvPicPr>
          <p:cNvPr id="12" name="圖片 11"/>
          <p:cNvPicPr>
            <a:picLocks noChangeAspect="1"/>
          </p:cNvPicPr>
          <p:nvPr/>
        </p:nvPicPr>
        <p:blipFill>
          <a:blip r:embed="rId7"/>
          <a:stretch>
            <a:fillRect/>
          </a:stretch>
        </p:blipFill>
        <p:spPr>
          <a:xfrm>
            <a:off x="4239960" y="1196905"/>
            <a:ext cx="3694416" cy="3694416"/>
          </a:xfrm>
          <a:prstGeom prst="rect">
            <a:avLst/>
          </a:prstGeom>
        </p:spPr>
      </p:pic>
      <p:pic>
        <p:nvPicPr>
          <p:cNvPr id="14" name="圖片 13"/>
          <p:cNvPicPr>
            <a:picLocks noChangeAspect="1"/>
          </p:cNvPicPr>
          <p:nvPr/>
        </p:nvPicPr>
        <p:blipFill>
          <a:blip r:embed="rId8"/>
          <a:stretch>
            <a:fillRect/>
          </a:stretch>
        </p:blipFill>
        <p:spPr>
          <a:xfrm>
            <a:off x="8207147" y="1204633"/>
            <a:ext cx="3686687" cy="3686687"/>
          </a:xfrm>
          <a:prstGeom prst="rect">
            <a:avLst/>
          </a:prstGeom>
        </p:spPr>
      </p:pic>
    </p:spTree>
    <p:extLst>
      <p:ext uri="{BB962C8B-B14F-4D97-AF65-F5344CB8AC3E}">
        <p14:creationId xmlns:p14="http://schemas.microsoft.com/office/powerpoint/2010/main" val="164732170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4239960" y="1189176"/>
            <a:ext cx="3694416" cy="3694416"/>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8207148" y="1204634"/>
            <a:ext cx="3712079" cy="371207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9207111" y="5155258"/>
            <a:ext cx="2093533"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5026510" y="5155258"/>
            <a:ext cx="2551837"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72772" y="1196905"/>
            <a:ext cx="3694416" cy="3694416"/>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967840" y="5155258"/>
            <a:ext cx="2608177"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112860133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962" y="1037280"/>
            <a:ext cx="3336172" cy="798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4739" y="2278492"/>
            <a:ext cx="1862007" cy="18620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1540" y="4579508"/>
            <a:ext cx="4789363" cy="13114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651" y="4707316"/>
            <a:ext cx="4845222" cy="13361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014" y="1334118"/>
            <a:ext cx="2781993" cy="11224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2821" y="2906611"/>
            <a:ext cx="3331727" cy="1390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257" y="2206009"/>
            <a:ext cx="2679411" cy="200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76678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104" y="2932070"/>
            <a:ext cx="3073792" cy="993861"/>
          </a:xfrm>
          <a:prstGeom prst="rect">
            <a:avLst/>
          </a:prstGeom>
        </p:spPr>
      </p:pic>
    </p:spTree>
    <p:extLst>
      <p:ext uri="{BB962C8B-B14F-4D97-AF65-F5344CB8AC3E}">
        <p14:creationId xmlns:p14="http://schemas.microsoft.com/office/powerpoint/2010/main" val="11678158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重構，逐步切割服務</a:t>
            </a:r>
            <a:endParaRPr lang="zh-TW" altLang="en-US" dirty="0"/>
          </a:p>
        </p:txBody>
      </p:sp>
      <p:sp>
        <p:nvSpPr>
          <p:cNvPr id="3" name="內容版面配置區 2"/>
          <p:cNvSpPr>
            <a:spLocks noGrp="1"/>
          </p:cNvSpPr>
          <p:nvPr>
            <p:ph idx="1"/>
          </p:nvPr>
        </p:nvSpPr>
        <p:spPr>
          <a:xfrm>
            <a:off x="269241" y="1189178"/>
            <a:ext cx="11653521" cy="4831707"/>
          </a:xfrm>
        </p:spPr>
        <p:txBody>
          <a:bodyPr/>
          <a:lstStyle/>
          <a:p>
            <a:pPr marL="0" indent="0" algn="ctr">
              <a:buNone/>
            </a:pPr>
            <a:r>
              <a:rPr lang="en-US" altLang="zh-TW" sz="4800" b="1" i="1" dirty="0" smtClean="0"/>
              <a:t>“</a:t>
            </a:r>
            <a:r>
              <a:rPr lang="zh-TW" altLang="en-US" sz="4800" b="1" i="1" dirty="0" smtClean="0"/>
              <a:t>微</a:t>
            </a:r>
            <a:r>
              <a:rPr lang="zh-TW" altLang="en-US" sz="4800" b="1" i="1" dirty="0"/>
              <a:t>服務的優勢來自更小的細</a:t>
            </a:r>
            <a:r>
              <a:rPr lang="zh-TW" altLang="en-US" sz="4800" b="1" i="1" dirty="0" smtClean="0"/>
              <a:t>粒度</a:t>
            </a:r>
            <a:r>
              <a:rPr lang="en-US" altLang="zh-TW" sz="4800" b="1" i="1" dirty="0" smtClean="0"/>
              <a:t>”</a:t>
            </a:r>
            <a:endParaRPr lang="en-US" altLang="zh-TW" dirty="0"/>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l"/>
            </a:pPr>
            <a:r>
              <a:rPr lang="en-US" altLang="zh-TW" dirty="0" smtClean="0"/>
              <a:t> Share </a:t>
            </a:r>
            <a:r>
              <a:rPr lang="en-US" altLang="zh-TW" dirty="0"/>
              <a:t>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301036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028" y="184666"/>
            <a:ext cx="7579360" cy="59615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5776903"/>
            <a:ext cx="7815858" cy="369332"/>
          </a:xfrm>
          <a:prstGeom prst="rect">
            <a:avLst/>
          </a:prstGeom>
          <a:noFill/>
        </p:spPr>
        <p:txBody>
          <a:bodyPr wrap="none" rtlCol="0">
            <a:spAutoFit/>
          </a:bodyPr>
          <a:lstStyle/>
          <a:p>
            <a:r>
              <a:rPr lang="en-US" altLang="zh-TW" dirty="0"/>
              <a:t>http://martinfowler.com/bliki/images/microservice-verdict/productivity.png</a:t>
            </a:r>
            <a:endParaRPr lang="zh-TW" altLang="en-US" dirty="0"/>
          </a:p>
        </p:txBody>
      </p:sp>
      <p:sp>
        <p:nvSpPr>
          <p:cNvPr id="5" name="橢圓 4"/>
          <p:cNvSpPr/>
          <p:nvPr/>
        </p:nvSpPr>
        <p:spPr bwMode="auto">
          <a:xfrm>
            <a:off x="5731788" y="2663706"/>
            <a:ext cx="1016000" cy="985520"/>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圓角矩形圖說文字 5"/>
          <p:cNvSpPr/>
          <p:nvPr/>
        </p:nvSpPr>
        <p:spPr bwMode="auto">
          <a:xfrm>
            <a:off x="2249875" y="3156466"/>
            <a:ext cx="2937649" cy="1119386"/>
          </a:xfrm>
          <a:prstGeom prst="wedgeRoundRectCallout">
            <a:avLst>
              <a:gd name="adj1" fmla="val 63329"/>
              <a:gd name="adj2" fmla="val -2932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chemeClr val="tx1"/>
                </a:solidFill>
                <a:ea typeface="Segoe UI" pitchFamily="34" charset="0"/>
                <a:cs typeface="Segoe UI" pitchFamily="34" charset="0"/>
              </a:rPr>
              <a:t>進行重構的時機</a:t>
            </a:r>
            <a:endParaRPr lang="en-US" sz="2400" dirty="0" err="1" smtClean="0">
              <a:solidFill>
                <a:schemeClr val="tx1"/>
              </a:solidFill>
              <a:ea typeface="Segoe UI" pitchFamily="34" charset="0"/>
              <a:cs typeface="Segoe UI" pitchFamily="34" charset="0"/>
            </a:endParaRPr>
          </a:p>
        </p:txBody>
      </p:sp>
      <p:sp>
        <p:nvSpPr>
          <p:cNvPr id="7" name="手繪多邊形 6"/>
          <p:cNvSpPr/>
          <p:nvPr/>
        </p:nvSpPr>
        <p:spPr bwMode="auto">
          <a:xfrm>
            <a:off x="4200525" y="2590800"/>
            <a:ext cx="6067425" cy="1181100"/>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811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漸進式的轉移</a:t>
            </a:r>
            <a:r>
              <a:rPr lang="en-US" altLang="zh-TW" dirty="0"/>
              <a:t>:</a:t>
            </a:r>
            <a:r>
              <a:rPr lang="zh-TW" altLang="en-US" dirty="0"/>
              <a:t> 重構</a:t>
            </a:r>
            <a:endParaRPr lang="en-US" dirty="0"/>
          </a:p>
        </p:txBody>
      </p:sp>
    </p:spTree>
    <p:extLst>
      <p:ext uri="{BB962C8B-B14F-4D97-AF65-F5344CB8AC3E}">
        <p14:creationId xmlns:p14="http://schemas.microsoft.com/office/powerpoint/2010/main" val="5932810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382529"/>
          </a:xfrm>
        </p:spPr>
        <p:txBody>
          <a:bodyPr/>
          <a:lstStyle/>
          <a:p>
            <a:endParaRPr lang="en-US" dirty="0" smtClean="0"/>
          </a:p>
          <a:p>
            <a:pPr marL="0" indent="0">
              <a:buNone/>
            </a:pPr>
            <a:r>
              <a:rPr lang="zh-TW" altLang="en-US" dirty="0" smtClean="0"/>
              <a:t>重構微服務的策略</a:t>
            </a:r>
            <a:r>
              <a:rPr lang="en-US" dirty="0" smtClean="0"/>
              <a:t>:</a:t>
            </a:r>
          </a:p>
          <a:p>
            <a:r>
              <a:rPr lang="en-US" dirty="0" smtClean="0"/>
              <a:t>Stop Digging</a:t>
            </a:r>
          </a:p>
          <a:p>
            <a:r>
              <a:rPr lang="en-US" dirty="0" smtClean="0"/>
              <a:t>Split Frontend and Backend</a:t>
            </a:r>
          </a:p>
          <a:p>
            <a:r>
              <a:rPr lang="en-US" dirty="0" smtClean="0"/>
              <a:t>Extract Services</a:t>
            </a:r>
            <a:endParaRPr lang="en-US" dirty="0"/>
          </a:p>
        </p:txBody>
      </p:sp>
      <p:sp>
        <p:nvSpPr>
          <p:cNvPr id="2" name="標題 1"/>
          <p:cNvSpPr>
            <a:spLocks noGrp="1"/>
          </p:cNvSpPr>
          <p:nvPr>
            <p:ph type="title"/>
          </p:nvPr>
        </p:nvSpPr>
        <p:spPr/>
        <p:txBody>
          <a:bodyPr/>
          <a:lstStyle/>
          <a:p>
            <a:r>
              <a:rPr lang="en-US" altLang="zh-TW" dirty="0" smtClean="0"/>
              <a:t>Refactoring </a:t>
            </a:r>
            <a:r>
              <a:rPr lang="en-US" altLang="zh-TW" dirty="0"/>
              <a:t>a </a:t>
            </a:r>
            <a:r>
              <a:rPr lang="en-US" altLang="zh-TW" dirty="0" smtClean="0"/>
              <a:t>Monolith to </a:t>
            </a:r>
            <a:r>
              <a:rPr lang="en-US" altLang="zh-TW" dirty="0" err="1" smtClean="0"/>
              <a:t>Microservices</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7703661" y="1189176"/>
            <a:ext cx="4107691" cy="481538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9727" y="5716861"/>
            <a:ext cx="7540206" cy="369332"/>
          </a:xfrm>
          <a:prstGeom prst="rect">
            <a:avLst/>
          </a:prstGeom>
          <a:noFill/>
        </p:spPr>
        <p:txBody>
          <a:bodyPr wrap="none" rtlCol="0">
            <a:spAutoFit/>
          </a:bodyPr>
          <a:lstStyle/>
          <a:p>
            <a:r>
              <a:rPr lang="en-US" altLang="zh-TW" dirty="0"/>
              <a:t>https://www.nginx.com/blog/refactoring-a-monolith-into-microservices/</a:t>
            </a:r>
            <a:endParaRPr lang="zh-TW" altLang="en-US" dirty="0"/>
          </a:p>
        </p:txBody>
      </p:sp>
    </p:spTree>
    <p:extLst>
      <p:ext uri="{BB962C8B-B14F-4D97-AF65-F5344CB8AC3E}">
        <p14:creationId xmlns:p14="http://schemas.microsoft.com/office/powerpoint/2010/main" val="212832693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4796</TotalTime>
  <Words>1707</Words>
  <Application>Microsoft Office PowerPoint</Application>
  <PresentationFormat>寬螢幕</PresentationFormat>
  <Paragraphs>241</Paragraphs>
  <Slides>57</Slides>
  <Notes>18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57</vt:i4>
      </vt:variant>
    </vt:vector>
  </HeadingPairs>
  <TitlesOfParts>
    <vt:vector size="65" baseType="lpstr">
      <vt:lpstr>微軟正黑體</vt:lpstr>
      <vt:lpstr>新細明體</vt:lpstr>
      <vt:lpstr>Arial</vt:lpstr>
      <vt:lpstr>Calibri</vt:lpstr>
      <vt:lpstr>Segoe UI</vt:lpstr>
      <vt:lpstr>Segoe UI Light</vt:lpstr>
      <vt:lpstr>Wingdings</vt:lpstr>
      <vt:lpstr>Connect_2016_Template_Light</vt:lpstr>
      <vt:lpstr>轉移到微服務架構的必經之路 ~ 系統與資料庫重構 </vt:lpstr>
      <vt:lpstr>AGENDA</vt:lpstr>
      <vt:lpstr>微服務是什麼?</vt:lpstr>
      <vt:lpstr>微服務的定義</vt:lpstr>
      <vt:lpstr>小巧、專注； 自主性；</vt:lpstr>
      <vt:lpstr>必要的 (轉移) 過程 – 重構，逐步切割服務</vt:lpstr>
      <vt:lpstr>PowerPoint 簡報</vt:lpstr>
      <vt:lpstr>漸進式的轉移: 重構</vt:lpstr>
      <vt:lpstr>Refactoring a Monolith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vt:lpstr>
      <vt:lpstr>垂直切割: Event Driven</vt:lpstr>
      <vt:lpstr>為何我需要切割資料庫? (垂直切割)</vt:lpstr>
      <vt:lpstr>透過事件驅動 (Event Driven) 處理訂單</vt:lpstr>
      <vt:lpstr>PowerPoint 簡報</vt:lpstr>
      <vt:lpstr>PowerPoint 簡報</vt:lpstr>
      <vt:lpstr>PowerPoint 簡報</vt:lpstr>
      <vt:lpstr>進階技巧</vt:lpstr>
      <vt:lpstr>PowerPoint 簡報</vt:lpstr>
      <vt:lpstr>PowerPoint 簡報</vt:lpstr>
      <vt:lpstr>PowerPoint 簡報</vt:lpstr>
      <vt:lpstr>PowerPoint 簡報</vt:lpstr>
      <vt:lpstr>水平切割: Data Shard</vt:lpstr>
      <vt:lpstr>為何我需要切割資料庫? (水平切割)</vt:lpstr>
      <vt:lpstr>參考資訊</vt:lpstr>
      <vt:lpstr>PowerPoint 簡報</vt:lpstr>
      <vt:lpstr>Considerations for Selecting Shard Keys </vt:lpstr>
      <vt:lpstr>Sharding strategies </vt:lpstr>
      <vt:lpstr>The Lookup strategy </vt:lpstr>
      <vt:lpstr>The Range strategy</vt:lpstr>
      <vt:lpstr>The Hash strategy</vt:lpstr>
      <vt:lpstr>Cast Study:</vt:lpstr>
      <vt:lpstr>DataShard Manger Design</vt:lpstr>
      <vt:lpstr>PowerPoint 簡報</vt:lpstr>
      <vt:lpstr>PowerPoint 簡報</vt:lpstr>
      <vt:lpstr>PowerPoint 簡報</vt:lpstr>
      <vt:lpstr>PowerPoint 簡報</vt:lpstr>
      <vt:lpstr>PowerPoint 簡報</vt:lpstr>
      <vt:lpstr>"一窩蜂驅動開發"</vt:lpstr>
      <vt:lpstr>PowerPoint 簡報</vt:lpstr>
      <vt:lpstr>PowerPoint 簡報</vt:lpstr>
      <vt:lpstr>一窩蜂的例子：</vt:lpstr>
      <vt:lpstr>在用之前先研究測試</vt:lpstr>
      <vt:lpstr>什麼時候下手？</vt:lpstr>
      <vt:lpstr>僱用對的人</vt:lpstr>
      <vt:lpstr>Q &amp; A ?</vt:lpstr>
      <vt:lpstr>跟我聯絡:</vt:lpstr>
      <vt:lpstr>Study4.TW</vt:lpstr>
      <vt:lpstr>特別感謝</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48</cp:revision>
  <dcterms:modified xsi:type="dcterms:W3CDTF">2018-01-03T18:39:16Z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